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jpg"/>
  <Override PartName="/ppt/media/image16.jpg" ContentType="image/jpg"/>
  <Override PartName="/ppt/media/image19.jpg" ContentType="image/jpg"/>
  <Override PartName="/ppt/media/image23.jpg" ContentType="image/jpg"/>
  <Override PartName="/ppt/media/image24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1.jpg" ContentType="image/jpg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50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5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62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notesSlides/notesSlide12.xml" ContentType="application/vnd.openxmlformats-officedocument.presentationml.notesSlide+xml"/>
  <Override PartName="/ppt/media/image73.jpg" ContentType="image/jpg"/>
  <Override PartName="/ppt/media/image7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48" r:id="rId1"/>
  </p:sldMasterIdLst>
  <p:notesMasterIdLst>
    <p:notesMasterId r:id="rId62"/>
  </p:notesMasterIdLst>
  <p:sldIdLst>
    <p:sldId id="256" r:id="rId2"/>
    <p:sldId id="1327" r:id="rId3"/>
    <p:sldId id="1441" r:id="rId4"/>
    <p:sldId id="1442" r:id="rId5"/>
    <p:sldId id="1353" r:id="rId6"/>
    <p:sldId id="1355" r:id="rId7"/>
    <p:sldId id="1426" r:id="rId8"/>
    <p:sldId id="1356" r:id="rId9"/>
    <p:sldId id="1357" r:id="rId10"/>
    <p:sldId id="1358" r:id="rId11"/>
    <p:sldId id="1359" r:id="rId12"/>
    <p:sldId id="1360" r:id="rId13"/>
    <p:sldId id="1427" r:id="rId14"/>
    <p:sldId id="1361" r:id="rId15"/>
    <p:sldId id="1363" r:id="rId16"/>
    <p:sldId id="1388" r:id="rId17"/>
    <p:sldId id="1365" r:id="rId18"/>
    <p:sldId id="1389" r:id="rId19"/>
    <p:sldId id="1372" r:id="rId20"/>
    <p:sldId id="1373" r:id="rId21"/>
    <p:sldId id="1376" r:id="rId22"/>
    <p:sldId id="1390" r:id="rId23"/>
    <p:sldId id="1379" r:id="rId24"/>
    <p:sldId id="1380" r:id="rId25"/>
    <p:sldId id="1384" r:id="rId26"/>
    <p:sldId id="1391" r:id="rId27"/>
    <p:sldId id="1392" r:id="rId28"/>
    <p:sldId id="1394" r:id="rId29"/>
    <p:sldId id="1428" r:id="rId30"/>
    <p:sldId id="1406" r:id="rId31"/>
    <p:sldId id="1424" r:id="rId32"/>
    <p:sldId id="664" r:id="rId33"/>
    <p:sldId id="672" r:id="rId34"/>
    <p:sldId id="673" r:id="rId35"/>
    <p:sldId id="1429" r:id="rId36"/>
    <p:sldId id="675" r:id="rId37"/>
    <p:sldId id="1408" r:id="rId38"/>
    <p:sldId id="669" r:id="rId39"/>
    <p:sldId id="692" r:id="rId40"/>
    <p:sldId id="667" r:id="rId41"/>
    <p:sldId id="671" r:id="rId42"/>
    <p:sldId id="668" r:id="rId43"/>
    <p:sldId id="1416" r:id="rId44"/>
    <p:sldId id="1417" r:id="rId45"/>
    <p:sldId id="1418" r:id="rId46"/>
    <p:sldId id="1419" r:id="rId47"/>
    <p:sldId id="670" r:id="rId48"/>
    <p:sldId id="1425" r:id="rId49"/>
    <p:sldId id="1423" r:id="rId50"/>
    <p:sldId id="1440" r:id="rId51"/>
    <p:sldId id="1430" r:id="rId52"/>
    <p:sldId id="1431" r:id="rId53"/>
    <p:sldId id="1432" r:id="rId54"/>
    <p:sldId id="1433" r:id="rId55"/>
    <p:sldId id="1434" r:id="rId56"/>
    <p:sldId id="1435" r:id="rId57"/>
    <p:sldId id="1437" r:id="rId58"/>
    <p:sldId id="1438" r:id="rId59"/>
    <p:sldId id="1439" r:id="rId60"/>
    <p:sldId id="445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itchFamily="86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3509B5-A9A7-4717-8F29-68D857D2A805}">
          <p14:sldIdLst>
            <p14:sldId id="256"/>
            <p14:sldId id="1327"/>
            <p14:sldId id="1441"/>
            <p14:sldId id="1442"/>
            <p14:sldId id="1353"/>
            <p14:sldId id="1355"/>
            <p14:sldId id="1426"/>
            <p14:sldId id="1356"/>
            <p14:sldId id="1357"/>
            <p14:sldId id="1358"/>
            <p14:sldId id="1359"/>
            <p14:sldId id="1360"/>
            <p14:sldId id="1427"/>
            <p14:sldId id="1361"/>
            <p14:sldId id="1363"/>
            <p14:sldId id="1388"/>
            <p14:sldId id="1365"/>
            <p14:sldId id="1389"/>
            <p14:sldId id="1372"/>
            <p14:sldId id="1373"/>
            <p14:sldId id="1376"/>
            <p14:sldId id="1390"/>
            <p14:sldId id="1379"/>
            <p14:sldId id="1380"/>
            <p14:sldId id="1384"/>
            <p14:sldId id="1391"/>
            <p14:sldId id="1392"/>
            <p14:sldId id="1394"/>
            <p14:sldId id="1428"/>
            <p14:sldId id="1406"/>
            <p14:sldId id="1424"/>
            <p14:sldId id="664"/>
            <p14:sldId id="672"/>
            <p14:sldId id="673"/>
            <p14:sldId id="1429"/>
            <p14:sldId id="675"/>
            <p14:sldId id="1408"/>
            <p14:sldId id="669"/>
            <p14:sldId id="692"/>
            <p14:sldId id="667"/>
            <p14:sldId id="671"/>
            <p14:sldId id="668"/>
            <p14:sldId id="1416"/>
            <p14:sldId id="1417"/>
            <p14:sldId id="1418"/>
            <p14:sldId id="1419"/>
            <p14:sldId id="670"/>
            <p14:sldId id="1425"/>
            <p14:sldId id="1423"/>
            <p14:sldId id="1440"/>
            <p14:sldId id="1430"/>
            <p14:sldId id="1431"/>
            <p14:sldId id="1432"/>
            <p14:sldId id="1433"/>
            <p14:sldId id="1434"/>
            <p14:sldId id="1435"/>
            <p14:sldId id="1437"/>
            <p14:sldId id="1438"/>
            <p14:sldId id="1439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33CCCC"/>
    <a:srgbClr val="66FFFF"/>
    <a:srgbClr val="FFFFAF"/>
    <a:srgbClr val="C00000"/>
    <a:srgbClr val="D9D469"/>
    <a:srgbClr val="DEF1F2"/>
    <a:srgbClr val="FFFFD5"/>
    <a:srgbClr val="F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3" autoAdjust="0"/>
    <p:restoredTop sz="95035" autoAdjust="0"/>
  </p:normalViewPr>
  <p:slideViewPr>
    <p:cSldViewPr>
      <p:cViewPr varScale="1">
        <p:scale>
          <a:sx n="109" d="100"/>
          <a:sy n="109" d="100"/>
        </p:scale>
        <p:origin x="173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0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D7FC9-F050-4C0C-8F35-D11784E6BE05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01794-379E-49EC-B1C8-F2C0C0C03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9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6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8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80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7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3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83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0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B79FA49C-77FD-4869-B4F8-6C881AE2F9D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85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00000"/>
              </a:buClr>
              <a:defRPr>
                <a:latin typeface="Garamond" panose="02020404030301010803" pitchFamily="18" charset="0"/>
              </a:defRPr>
            </a:lvl1pPr>
            <a:lvl2pPr>
              <a:buClr>
                <a:srgbClr val="C00000"/>
              </a:buClr>
              <a:defRPr>
                <a:latin typeface="Garamond" panose="02020404030301010803" pitchFamily="18" charset="0"/>
              </a:defRPr>
            </a:lvl2pPr>
            <a:lvl3pPr>
              <a:buClr>
                <a:srgbClr val="C00000"/>
              </a:buClr>
              <a:defRPr>
                <a:latin typeface="Garamond" panose="02020404030301010803" pitchFamily="18" charset="0"/>
              </a:defRPr>
            </a:lvl3pPr>
            <a:lvl4pPr>
              <a:buClr>
                <a:srgbClr val="C00000"/>
              </a:buClr>
              <a:defRPr>
                <a:latin typeface="Garamond" panose="02020404030301010803" pitchFamily="18" charset="0"/>
              </a:defRPr>
            </a:lvl4pPr>
            <a:lvl5pPr>
              <a:buClr>
                <a:srgbClr val="C00000"/>
              </a:buCl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248400"/>
            <a:ext cx="762000" cy="457200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C1D2C5FA-7824-4DFF-BB0B-C44B1EF0B71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976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86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46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41F4663-0531-4737-B72D-B5295F101AE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A81315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A81315"/>
          </a:solidFill>
          <a:latin typeface="Arial" panose="020B0604020202020204" pitchFamily="34" charset="0"/>
          <a:ea typeface="ヒラギノ角ゴ Pro W3" pitchFamily="8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BB03F"/>
        </a:buClr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g"/><Relationship Id="rId18" Type="http://schemas.openxmlformats.org/officeDocument/2006/relationships/image" Target="../media/image31.png"/><Relationship Id="rId3" Type="http://schemas.openxmlformats.org/officeDocument/2006/relationships/image" Target="../media/image16.jp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jpg"/><Relationship Id="rId2" Type="http://schemas.openxmlformats.org/officeDocument/2006/relationships/image" Target="../media/image15.png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24" Type="http://schemas.openxmlformats.org/officeDocument/2006/relationships/image" Target="../media/image37.jp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10" Type="http://schemas.openxmlformats.org/officeDocument/2006/relationships/image" Target="../media/image23.jp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29096"/>
            <a:ext cx="9144000" cy="1676400"/>
          </a:xfrm>
          <a:solidFill>
            <a:srgbClr val="DEF1F2"/>
          </a:solidFill>
        </p:spPr>
        <p:txBody>
          <a:bodyPr/>
          <a:lstStyle/>
          <a:p>
            <a:pPr>
              <a:lnSpc>
                <a:spcPts val="5100"/>
              </a:lnSpc>
              <a:spcBef>
                <a:spcPts val="600"/>
              </a:spcBef>
              <a:spcAft>
                <a:spcPts val="2400"/>
              </a:spcAft>
            </a:pPr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自然语言处理</a:t>
            </a:r>
            <a:br>
              <a: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Segoe Print" panose="02000600000000000000" pitchFamily="2" charset="0"/>
                <a:ea typeface="等线" panose="02010600030101010101" pitchFamily="2" charset="-122"/>
              </a:rPr>
              <a:t>Natural Language Processing</a:t>
            </a:r>
            <a:endParaRPr lang="zh-CN" altLang="en-US" sz="1800" dirty="0">
              <a:solidFill>
                <a:schemeClr val="tx1"/>
              </a:solidFill>
              <a:latin typeface="Segoe Print" panose="02000600000000000000" pitchFamily="2" charset="0"/>
              <a:ea typeface="等线" panose="02010600030101010101" pitchFamily="2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 flipH="1">
            <a:off x="2438400" y="3931415"/>
            <a:ext cx="4267200" cy="1566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权小军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教授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中山大学数据科学与计算机学院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quanxj3@mail.sysu.edu.cn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42D041D-B638-4FC5-A121-BF68AC537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569" y="240439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Problem </a:t>
            </a:r>
            <a:r>
              <a:rPr dirty="0">
                <a:solidFill>
                  <a:schemeClr val="tx1"/>
                </a:solidFill>
              </a:rPr>
              <a:t>with </a:t>
            </a:r>
            <a:r>
              <a:rPr spc="-5" dirty="0">
                <a:solidFill>
                  <a:schemeClr val="tx1"/>
                </a:solidFill>
              </a:rPr>
              <a:t>words as discrete symbols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A7CAF9C-FE06-4DF0-A55B-355A8BE3F4BF}"/>
              </a:ext>
            </a:extLst>
          </p:cNvPr>
          <p:cNvSpPr txBox="1"/>
          <p:nvPr/>
        </p:nvSpPr>
        <p:spPr>
          <a:xfrm>
            <a:off x="254391" y="1209456"/>
            <a:ext cx="8359140" cy="503894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05765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latin typeface="Calibri"/>
                <a:cs typeface="Calibri"/>
              </a:rPr>
              <a:t>Example: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search, if </a:t>
            </a:r>
            <a:r>
              <a:rPr sz="2400" dirty="0">
                <a:latin typeface="Calibri"/>
                <a:cs typeface="Calibri"/>
              </a:rPr>
              <a:t>user searches for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“Seattle motel”</a:t>
            </a:r>
            <a:r>
              <a:rPr sz="2400" spc="-5" dirty="0">
                <a:latin typeface="Calibri"/>
                <a:cs typeface="Calibri"/>
              </a:rPr>
              <a:t>, we  would like to match documents containing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“Seattle</a:t>
            </a:r>
            <a:r>
              <a:rPr sz="2400" spc="-2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hotel”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r>
              <a:rPr lang="en-US" sz="1600" dirty="0">
                <a:latin typeface="Times New Roman"/>
                <a:cs typeface="Times New Roman"/>
              </a:rPr>
              <a:t>   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But:</a:t>
            </a:r>
            <a:endParaRPr sz="2400" dirty="0">
              <a:latin typeface="Calibri"/>
              <a:cs typeface="Calibri"/>
            </a:endParaRPr>
          </a:p>
          <a:p>
            <a:pPr marL="1953260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motel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0 0 0 1 0 0 0</a:t>
            </a:r>
            <a:r>
              <a:rPr sz="2400" spc="-24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 dirty="0">
              <a:latin typeface="Calibri"/>
              <a:cs typeface="Calibri"/>
            </a:endParaRPr>
          </a:p>
          <a:p>
            <a:pPr marL="2028825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hotel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1 0 0 0 0 0 0</a:t>
            </a:r>
            <a:r>
              <a:rPr sz="2400" spc="-2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5" dirty="0">
                <a:latin typeface="Calibri"/>
                <a:cs typeface="Calibri"/>
              </a:rPr>
              <a:t>two vectors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orthogonal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dirty="0">
                <a:latin typeface="Calibri"/>
                <a:cs typeface="Calibri"/>
              </a:rPr>
              <a:t>There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5" dirty="0">
                <a:latin typeface="Calibri"/>
                <a:cs typeface="Calibri"/>
              </a:rPr>
              <a:t>natural notion of </a:t>
            </a: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similarity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one-hot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vectors!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1800" dirty="0">
                <a:latin typeface="Times New Roman"/>
                <a:cs typeface="Times New Roman"/>
              </a:rPr>
              <a:t>     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Solution: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Could try to </a:t>
            </a:r>
            <a:r>
              <a:rPr sz="2400" dirty="0">
                <a:latin typeface="Calibri"/>
                <a:cs typeface="Calibri"/>
              </a:rPr>
              <a:t>rely </a:t>
            </a:r>
            <a:r>
              <a:rPr sz="2400" spc="-5" dirty="0">
                <a:latin typeface="Calibri"/>
                <a:cs typeface="Calibri"/>
              </a:rPr>
              <a:t>on WordNet’s list of synonyms to </a:t>
            </a:r>
            <a:r>
              <a:rPr sz="2400" dirty="0">
                <a:latin typeface="Calibri"/>
                <a:cs typeface="Calibri"/>
              </a:rPr>
              <a:t>get </a:t>
            </a:r>
            <a:r>
              <a:rPr sz="2400" spc="-5" dirty="0">
                <a:latin typeface="Calibri"/>
                <a:cs typeface="Calibri"/>
              </a:rPr>
              <a:t>similarity?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-5" dirty="0">
                <a:latin typeface="Calibri"/>
                <a:cs typeface="Calibri"/>
              </a:rPr>
              <a:t>well-known to </a:t>
            </a:r>
            <a:r>
              <a:rPr sz="2400" dirty="0">
                <a:latin typeface="Calibri"/>
                <a:cs typeface="Calibri"/>
              </a:rPr>
              <a:t>fail </a:t>
            </a:r>
            <a:r>
              <a:rPr sz="2400" spc="-5" dirty="0">
                <a:latin typeface="Calibri"/>
                <a:cs typeface="Calibri"/>
              </a:rPr>
              <a:t>badly: incompleteness,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etc.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Instead: learn </a:t>
            </a:r>
            <a:r>
              <a:rPr sz="2400" b="1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encode similarity in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vectors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themselves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61E5D42-7CF5-43C9-A32C-0BBAD0BB07E9}"/>
              </a:ext>
            </a:extLst>
          </p:cNvPr>
          <p:cNvSpPr txBox="1"/>
          <p:nvPr/>
        </p:nvSpPr>
        <p:spPr>
          <a:xfrm>
            <a:off x="7698740" y="507"/>
            <a:ext cx="998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BFCFF"/>
                </a:solidFill>
                <a:latin typeface="Lucida Sans"/>
                <a:cs typeface="Lucida Sans"/>
              </a:rPr>
              <a:t>Sec.</a:t>
            </a:r>
            <a:r>
              <a:rPr sz="1600" spc="-65" dirty="0">
                <a:solidFill>
                  <a:srgbClr val="FBFCFF"/>
                </a:solidFill>
                <a:latin typeface="Lucida Sans"/>
                <a:cs typeface="Lucida Sans"/>
              </a:rPr>
              <a:t> </a:t>
            </a:r>
            <a:r>
              <a:rPr sz="1600" dirty="0">
                <a:solidFill>
                  <a:srgbClr val="FBFCFF"/>
                </a:solidFill>
                <a:latin typeface="Lucida Sans"/>
                <a:cs typeface="Lucida Sans"/>
              </a:rPr>
              <a:t>9.2.2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4030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51A206C-D49B-40E1-B8B4-C0BBD40749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789" y="310492"/>
            <a:ext cx="73126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chemeClr val="tx1"/>
                </a:solidFill>
              </a:rPr>
              <a:t>Representing words by their context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E87A075-C7DF-4B60-91D6-241BA46D079A}"/>
              </a:ext>
            </a:extLst>
          </p:cNvPr>
          <p:cNvSpPr txBox="1"/>
          <p:nvPr/>
        </p:nvSpPr>
        <p:spPr>
          <a:xfrm>
            <a:off x="249208" y="1306048"/>
            <a:ext cx="8252459" cy="3314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45161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Distributional semantics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word’s meaning is given  by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words </a:t>
            </a:r>
            <a:r>
              <a:rPr sz="2400" b="1" dirty="0">
                <a:latin typeface="Calibri"/>
                <a:cs typeface="Calibri"/>
              </a:rPr>
              <a:t>that </a:t>
            </a:r>
            <a:r>
              <a:rPr sz="2400" b="1" spc="-5" dirty="0">
                <a:latin typeface="Calibri"/>
                <a:cs typeface="Calibri"/>
              </a:rPr>
              <a:t>frequently appear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close-by</a:t>
            </a:r>
            <a:endParaRPr sz="2400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530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“You shall know </a:t>
            </a:r>
            <a:r>
              <a:rPr sz="2000" i="1" dirty="0">
                <a:solidFill>
                  <a:srgbClr val="0070C0"/>
                </a:solidFill>
                <a:latin typeface="Calibri"/>
                <a:cs typeface="Calibri"/>
              </a:rPr>
              <a:t>a </a:t>
            </a: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word by </a:t>
            </a:r>
            <a:r>
              <a:rPr sz="2000" i="1" dirty="0">
                <a:solidFill>
                  <a:srgbClr val="0070C0"/>
                </a:solidFill>
                <a:latin typeface="Calibri"/>
                <a:cs typeface="Calibri"/>
              </a:rPr>
              <a:t>the </a:t>
            </a: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company </a:t>
            </a:r>
            <a:r>
              <a:rPr sz="2000" i="1" dirty="0">
                <a:solidFill>
                  <a:srgbClr val="0070C0"/>
                </a:solidFill>
                <a:latin typeface="Calibri"/>
                <a:cs typeface="Calibri"/>
              </a:rPr>
              <a:t>it </a:t>
            </a: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keeps” </a:t>
            </a:r>
            <a:r>
              <a:rPr sz="2000" dirty="0">
                <a:latin typeface="Calibri"/>
                <a:cs typeface="Calibri"/>
              </a:rPr>
              <a:t>(J. R. Firth </a:t>
            </a:r>
            <a:r>
              <a:rPr sz="2000" spc="-5" dirty="0">
                <a:latin typeface="Calibri"/>
                <a:cs typeface="Calibri"/>
              </a:rPr>
              <a:t>1957: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11)</a:t>
            </a:r>
            <a:endParaRPr sz="2000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485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One of </a:t>
            </a:r>
            <a:r>
              <a:rPr sz="2000" dirty="0">
                <a:latin typeface="Calibri"/>
                <a:cs typeface="Calibri"/>
              </a:rPr>
              <a:t>the most successful </a:t>
            </a:r>
            <a:r>
              <a:rPr sz="2000" spc="-5" dirty="0">
                <a:latin typeface="Calibri"/>
                <a:cs typeface="Calibri"/>
              </a:rPr>
              <a:t>ideas of modern </a:t>
            </a:r>
            <a:r>
              <a:rPr sz="2000" dirty="0">
                <a:latin typeface="Calibri"/>
                <a:cs typeface="Calibri"/>
              </a:rPr>
              <a:t>statistical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NLP!</a:t>
            </a: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178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 a </a:t>
            </a:r>
            <a:r>
              <a:rPr sz="2400" spc="-5" dirty="0">
                <a:latin typeface="Calibri"/>
                <a:cs typeface="Calibri"/>
              </a:rPr>
              <a:t>word </a:t>
            </a:r>
            <a:r>
              <a:rPr sz="2400" i="1" dirty="0">
                <a:latin typeface="Calibri"/>
                <a:cs typeface="Calibri"/>
              </a:rPr>
              <a:t>w </a:t>
            </a:r>
            <a:r>
              <a:rPr sz="2400" dirty="0">
                <a:latin typeface="Calibri"/>
                <a:cs typeface="Calibri"/>
              </a:rPr>
              <a:t>appears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text, its </a:t>
            </a: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context </a:t>
            </a:r>
            <a:r>
              <a:rPr sz="2400" spc="-5" dirty="0">
                <a:latin typeface="Calibri"/>
                <a:cs typeface="Calibri"/>
              </a:rPr>
              <a:t>is the </a:t>
            </a:r>
            <a:r>
              <a:rPr sz="240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of words  that </a:t>
            </a:r>
            <a:r>
              <a:rPr sz="2400" dirty="0">
                <a:latin typeface="Calibri"/>
                <a:cs typeface="Calibri"/>
              </a:rPr>
              <a:t>appear nearby </a:t>
            </a:r>
            <a:r>
              <a:rPr sz="2400" spc="-5" dirty="0">
                <a:latin typeface="Calibri"/>
                <a:cs typeface="Calibri"/>
              </a:rPr>
              <a:t>(within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fixed-size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window).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Use the many contexts of </a:t>
            </a:r>
            <a:r>
              <a:rPr sz="2400" i="1" dirty="0">
                <a:latin typeface="Calibri"/>
                <a:cs typeface="Calibri"/>
              </a:rPr>
              <a:t>w </a:t>
            </a:r>
            <a:r>
              <a:rPr sz="2400" spc="-5" dirty="0">
                <a:latin typeface="Calibri"/>
                <a:cs typeface="Calibri"/>
              </a:rPr>
              <a:t>to build </a:t>
            </a:r>
            <a:r>
              <a:rPr sz="2400" dirty="0">
                <a:latin typeface="Calibri"/>
                <a:cs typeface="Calibri"/>
              </a:rPr>
              <a:t>up a </a:t>
            </a:r>
            <a:r>
              <a:rPr sz="2400" spc="-5" dirty="0">
                <a:latin typeface="Calibri"/>
                <a:cs typeface="Calibri"/>
              </a:rPr>
              <a:t>representation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340C9C0-359D-4B80-9A6A-6B93B7762597}"/>
              </a:ext>
            </a:extLst>
          </p:cNvPr>
          <p:cNvSpPr txBox="1"/>
          <p:nvPr/>
        </p:nvSpPr>
        <p:spPr>
          <a:xfrm>
            <a:off x="557783" y="4940806"/>
            <a:ext cx="3528060" cy="914400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6034" rIns="0" bIns="0" rtlCol="0">
            <a:spAutoFit/>
          </a:bodyPr>
          <a:lstStyle/>
          <a:p>
            <a:pPr marR="38100" algn="r">
              <a:lnSpc>
                <a:spcPct val="100000"/>
              </a:lnSpc>
              <a:spcBef>
                <a:spcPts val="204"/>
              </a:spcBef>
            </a:pPr>
            <a:r>
              <a:rPr sz="1450" i="1" spc="-35" dirty="0">
                <a:latin typeface="Arial"/>
                <a:cs typeface="Arial"/>
              </a:rPr>
              <a:t>…government </a:t>
            </a:r>
            <a:r>
              <a:rPr sz="1450" i="1" spc="-30" dirty="0">
                <a:latin typeface="Arial"/>
                <a:cs typeface="Arial"/>
              </a:rPr>
              <a:t>debt problems turning</a:t>
            </a:r>
            <a:r>
              <a:rPr sz="1450" i="1" spc="-5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into</a:t>
            </a:r>
            <a:endParaRPr sz="1450">
              <a:latin typeface="Arial"/>
              <a:cs typeface="Arial"/>
            </a:endParaRPr>
          </a:p>
          <a:p>
            <a:pPr marR="38100" algn="r">
              <a:lnSpc>
                <a:spcPct val="100000"/>
              </a:lnSpc>
              <a:spcBef>
                <a:spcPts val="660"/>
              </a:spcBef>
            </a:pPr>
            <a:r>
              <a:rPr sz="1450" i="1" spc="-30" dirty="0">
                <a:latin typeface="Arial"/>
                <a:cs typeface="Arial"/>
              </a:rPr>
              <a:t>…saying </a:t>
            </a:r>
            <a:r>
              <a:rPr sz="1450" i="1" spc="-25" dirty="0">
                <a:latin typeface="Arial"/>
                <a:cs typeface="Arial"/>
              </a:rPr>
              <a:t>that </a:t>
            </a:r>
            <a:r>
              <a:rPr sz="1450" i="1" spc="-35" dirty="0">
                <a:latin typeface="Arial"/>
                <a:cs typeface="Arial"/>
              </a:rPr>
              <a:t>Europe needs</a:t>
            </a:r>
            <a:r>
              <a:rPr sz="1450" i="1" spc="-3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unified</a:t>
            </a:r>
            <a:endParaRPr sz="1450">
              <a:latin typeface="Arial"/>
              <a:cs typeface="Arial"/>
            </a:endParaRPr>
          </a:p>
          <a:p>
            <a:pPr marR="38735" algn="r">
              <a:lnSpc>
                <a:spcPct val="100000"/>
              </a:lnSpc>
              <a:spcBef>
                <a:spcPts val="660"/>
              </a:spcBef>
            </a:pPr>
            <a:r>
              <a:rPr sz="1450" i="1" spc="-30" dirty="0">
                <a:latin typeface="Arial"/>
                <a:cs typeface="Arial"/>
              </a:rPr>
              <a:t>…India </a:t>
            </a:r>
            <a:r>
              <a:rPr sz="1450" i="1" spc="-35" dirty="0">
                <a:latin typeface="Arial"/>
                <a:cs typeface="Arial"/>
              </a:rPr>
              <a:t>has </a:t>
            </a:r>
            <a:r>
              <a:rPr sz="1450" i="1" spc="-25" dirty="0">
                <a:latin typeface="Arial"/>
                <a:cs typeface="Arial"/>
              </a:rPr>
              <a:t>just </a:t>
            </a:r>
            <a:r>
              <a:rPr sz="1450" i="1" spc="-30" dirty="0">
                <a:latin typeface="Arial"/>
                <a:cs typeface="Arial"/>
              </a:rPr>
              <a:t>given </a:t>
            </a:r>
            <a:r>
              <a:rPr sz="1450" i="1" spc="-20" dirty="0">
                <a:latin typeface="Arial"/>
                <a:cs typeface="Arial"/>
              </a:rPr>
              <a:t>its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3EECC3B-7FCB-404F-A70A-B2724ECFCF5A}"/>
              </a:ext>
            </a:extLst>
          </p:cNvPr>
          <p:cNvSpPr txBox="1"/>
          <p:nvPr/>
        </p:nvSpPr>
        <p:spPr>
          <a:xfrm>
            <a:off x="4085677" y="4940806"/>
            <a:ext cx="725805" cy="91440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85"/>
              </a:spcBef>
            </a:pPr>
            <a:r>
              <a:rPr sz="1450" b="1" i="1" spc="-100" dirty="0">
                <a:latin typeface="Arial"/>
                <a:cs typeface="Arial"/>
              </a:rPr>
              <a:t>banking</a:t>
            </a:r>
            <a:endParaRPr sz="1450">
              <a:latin typeface="Arial"/>
              <a:cs typeface="Arial"/>
            </a:endParaRPr>
          </a:p>
          <a:p>
            <a:pPr marL="52705" marR="43180">
              <a:lnSpc>
                <a:spcPct val="137900"/>
              </a:lnSpc>
            </a:pPr>
            <a:r>
              <a:rPr sz="1450" b="1" i="1" spc="-114" dirty="0">
                <a:latin typeface="Arial"/>
                <a:cs typeface="Arial"/>
              </a:rPr>
              <a:t>b</a:t>
            </a:r>
            <a:r>
              <a:rPr sz="1450" b="1" i="1" spc="-35" dirty="0">
                <a:latin typeface="Arial"/>
                <a:cs typeface="Arial"/>
              </a:rPr>
              <a:t>a</a:t>
            </a:r>
            <a:r>
              <a:rPr sz="1450" b="1" i="1" spc="-114" dirty="0">
                <a:latin typeface="Arial"/>
                <a:cs typeface="Arial"/>
              </a:rPr>
              <a:t>n</a:t>
            </a:r>
            <a:r>
              <a:rPr sz="1450" b="1" i="1" spc="-100" dirty="0">
                <a:latin typeface="Arial"/>
                <a:cs typeface="Arial"/>
              </a:rPr>
              <a:t>ki</a:t>
            </a:r>
            <a:r>
              <a:rPr sz="1450" b="1" i="1" spc="-114" dirty="0">
                <a:latin typeface="Arial"/>
                <a:cs typeface="Arial"/>
              </a:rPr>
              <a:t>n</a:t>
            </a:r>
            <a:r>
              <a:rPr sz="1450" b="1" i="1" spc="-80" dirty="0">
                <a:latin typeface="Arial"/>
                <a:cs typeface="Arial"/>
              </a:rPr>
              <a:t>g </a:t>
            </a:r>
            <a:r>
              <a:rPr sz="1450" b="1" i="1" spc="-50" dirty="0">
                <a:latin typeface="Arial"/>
                <a:cs typeface="Arial"/>
              </a:rPr>
              <a:t> </a:t>
            </a:r>
            <a:r>
              <a:rPr sz="1450" b="1" i="1" spc="-114" dirty="0">
                <a:latin typeface="Arial"/>
                <a:cs typeface="Arial"/>
              </a:rPr>
              <a:t>b</a:t>
            </a:r>
            <a:r>
              <a:rPr sz="1450" b="1" i="1" spc="-35" dirty="0">
                <a:latin typeface="Arial"/>
                <a:cs typeface="Arial"/>
              </a:rPr>
              <a:t>a</a:t>
            </a:r>
            <a:r>
              <a:rPr sz="1450" b="1" i="1" spc="-114" dirty="0">
                <a:latin typeface="Arial"/>
                <a:cs typeface="Arial"/>
              </a:rPr>
              <a:t>n</a:t>
            </a:r>
            <a:r>
              <a:rPr sz="1450" b="1" i="1" spc="-100" dirty="0">
                <a:latin typeface="Arial"/>
                <a:cs typeface="Arial"/>
              </a:rPr>
              <a:t>ki</a:t>
            </a:r>
            <a:r>
              <a:rPr sz="1450" b="1" i="1" spc="-114" dirty="0">
                <a:latin typeface="Arial"/>
                <a:cs typeface="Arial"/>
              </a:rPr>
              <a:t>n</a:t>
            </a:r>
            <a:r>
              <a:rPr sz="1450" b="1" i="1" spc="-110" dirty="0">
                <a:latin typeface="Arial"/>
                <a:cs typeface="Arial"/>
              </a:rPr>
              <a:t>g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5DD0608-1C89-47E6-BC05-AD6549FA6743}"/>
              </a:ext>
            </a:extLst>
          </p:cNvPr>
          <p:cNvSpPr txBox="1"/>
          <p:nvPr/>
        </p:nvSpPr>
        <p:spPr>
          <a:xfrm>
            <a:off x="4811039" y="4940806"/>
            <a:ext cx="3775710" cy="914400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6034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04"/>
              </a:spcBef>
            </a:pPr>
            <a:r>
              <a:rPr sz="1450" i="1" spc="-25" dirty="0">
                <a:latin typeface="Arial"/>
                <a:cs typeface="Arial"/>
              </a:rPr>
              <a:t>crises </a:t>
            </a:r>
            <a:r>
              <a:rPr sz="1450" i="1" spc="-30" dirty="0">
                <a:latin typeface="Arial"/>
                <a:cs typeface="Arial"/>
              </a:rPr>
              <a:t>as </a:t>
            </a:r>
            <a:r>
              <a:rPr sz="1450" i="1" spc="-35" dirty="0">
                <a:latin typeface="Arial"/>
                <a:cs typeface="Arial"/>
              </a:rPr>
              <a:t>happened </a:t>
            </a:r>
            <a:r>
              <a:rPr sz="1450" i="1" spc="-20" dirty="0">
                <a:latin typeface="Arial"/>
                <a:cs typeface="Arial"/>
              </a:rPr>
              <a:t>in</a:t>
            </a:r>
            <a:r>
              <a:rPr sz="1450" i="1" dirty="0">
                <a:latin typeface="Arial"/>
                <a:cs typeface="Arial"/>
              </a:rPr>
              <a:t> </a:t>
            </a:r>
            <a:r>
              <a:rPr sz="1450" i="1" spc="-40" dirty="0">
                <a:latin typeface="Arial"/>
                <a:cs typeface="Arial"/>
              </a:rPr>
              <a:t>2009…</a:t>
            </a:r>
            <a:endParaRPr sz="1450">
              <a:latin typeface="Arial"/>
              <a:cs typeface="Arial"/>
            </a:endParaRPr>
          </a:p>
          <a:p>
            <a:pPr marL="45085" marR="610235">
              <a:lnSpc>
                <a:spcPct val="137900"/>
              </a:lnSpc>
            </a:pPr>
            <a:r>
              <a:rPr sz="1450" i="1" spc="-30" dirty="0">
                <a:latin typeface="Arial"/>
                <a:cs typeface="Arial"/>
              </a:rPr>
              <a:t>regulation </a:t>
            </a:r>
            <a:r>
              <a:rPr sz="1450" i="1" spc="-25" dirty="0">
                <a:latin typeface="Arial"/>
                <a:cs typeface="Arial"/>
              </a:rPr>
              <a:t>to </a:t>
            </a:r>
            <a:r>
              <a:rPr sz="1450" i="1" spc="-30" dirty="0">
                <a:latin typeface="Arial"/>
                <a:cs typeface="Arial"/>
              </a:rPr>
              <a:t>replace the </a:t>
            </a:r>
            <a:r>
              <a:rPr sz="1450" i="1" spc="-35" dirty="0">
                <a:latin typeface="Arial"/>
                <a:cs typeface="Arial"/>
              </a:rPr>
              <a:t>hodgepodge…  </a:t>
            </a:r>
            <a:r>
              <a:rPr sz="1450" i="1" spc="-30" dirty="0">
                <a:latin typeface="Arial"/>
                <a:cs typeface="Arial"/>
              </a:rPr>
              <a:t>system a shot </a:t>
            </a:r>
            <a:r>
              <a:rPr sz="1450" i="1" spc="-20" dirty="0">
                <a:latin typeface="Arial"/>
                <a:cs typeface="Arial"/>
              </a:rPr>
              <a:t>in </a:t>
            </a:r>
            <a:r>
              <a:rPr sz="1450" i="1" spc="-30" dirty="0">
                <a:latin typeface="Arial"/>
                <a:cs typeface="Arial"/>
              </a:rPr>
              <a:t>the</a:t>
            </a:r>
            <a:r>
              <a:rPr sz="1450" i="1" dirty="0">
                <a:latin typeface="Arial"/>
                <a:cs typeface="Arial"/>
              </a:rPr>
              <a:t> </a:t>
            </a:r>
            <a:r>
              <a:rPr sz="1450" i="1" spc="-40" dirty="0">
                <a:latin typeface="Arial"/>
                <a:cs typeface="Arial"/>
              </a:rPr>
              <a:t>arm…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E04F582-8012-437B-B33F-8DA1BB77F24D}"/>
              </a:ext>
            </a:extLst>
          </p:cNvPr>
          <p:cNvSpPr txBox="1"/>
          <p:nvPr/>
        </p:nvSpPr>
        <p:spPr>
          <a:xfrm>
            <a:off x="2528220" y="6248400"/>
            <a:ext cx="4088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These </a:t>
            </a:r>
            <a:r>
              <a:rPr sz="1800" spc="-15" dirty="0">
                <a:solidFill>
                  <a:srgbClr val="BB57BE"/>
                </a:solidFill>
                <a:latin typeface="Calibri"/>
                <a:cs typeface="Calibri"/>
              </a:rPr>
              <a:t>context </a:t>
            </a:r>
            <a:r>
              <a:rPr sz="1800" spc="-10" dirty="0">
                <a:solidFill>
                  <a:srgbClr val="BB57BE"/>
                </a:solidFill>
                <a:latin typeface="Calibri"/>
                <a:cs typeface="Calibri"/>
              </a:rPr>
              <a:t>words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10" dirty="0">
                <a:latin typeface="Calibri"/>
                <a:cs typeface="Calibri"/>
              </a:rPr>
              <a:t>represent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banking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FDC14B4-7654-4E77-94D2-75D3F0614161}"/>
              </a:ext>
            </a:extLst>
          </p:cNvPr>
          <p:cNvSpPr/>
          <p:nvPr/>
        </p:nvSpPr>
        <p:spPr>
          <a:xfrm>
            <a:off x="3008376" y="5943600"/>
            <a:ext cx="289560" cy="359410"/>
          </a:xfrm>
          <a:custGeom>
            <a:avLst/>
            <a:gdLst/>
            <a:ahLst/>
            <a:cxnLst/>
            <a:rect l="l" t="t" r="r" b="b"/>
            <a:pathLst>
              <a:path w="289560" h="359410">
                <a:moveTo>
                  <a:pt x="85777" y="77908"/>
                </a:moveTo>
                <a:lnTo>
                  <a:pt x="55873" y="101516"/>
                </a:lnTo>
                <a:lnTo>
                  <a:pt x="259368" y="359276"/>
                </a:lnTo>
                <a:lnTo>
                  <a:pt x="289271" y="335667"/>
                </a:lnTo>
                <a:lnTo>
                  <a:pt x="85777" y="77908"/>
                </a:lnTo>
                <a:close/>
              </a:path>
              <a:path w="289560" h="359410">
                <a:moveTo>
                  <a:pt x="0" y="0"/>
                </a:moveTo>
                <a:lnTo>
                  <a:pt x="25968" y="125124"/>
                </a:lnTo>
                <a:lnTo>
                  <a:pt x="55873" y="101516"/>
                </a:lnTo>
                <a:lnTo>
                  <a:pt x="44068" y="86564"/>
                </a:lnTo>
                <a:lnTo>
                  <a:pt x="73972" y="62955"/>
                </a:lnTo>
                <a:lnTo>
                  <a:pt x="104716" y="62955"/>
                </a:lnTo>
                <a:lnTo>
                  <a:pt x="115681" y="54299"/>
                </a:lnTo>
                <a:lnTo>
                  <a:pt x="0" y="0"/>
                </a:lnTo>
                <a:close/>
              </a:path>
              <a:path w="289560" h="359410">
                <a:moveTo>
                  <a:pt x="73972" y="62955"/>
                </a:moveTo>
                <a:lnTo>
                  <a:pt x="44068" y="86564"/>
                </a:lnTo>
                <a:lnTo>
                  <a:pt x="55873" y="101516"/>
                </a:lnTo>
                <a:lnTo>
                  <a:pt x="85777" y="77908"/>
                </a:lnTo>
                <a:lnTo>
                  <a:pt x="73972" y="62955"/>
                </a:lnTo>
                <a:close/>
              </a:path>
              <a:path w="289560" h="359410">
                <a:moveTo>
                  <a:pt x="104716" y="62955"/>
                </a:moveTo>
                <a:lnTo>
                  <a:pt x="73972" y="62955"/>
                </a:lnTo>
                <a:lnTo>
                  <a:pt x="85777" y="77908"/>
                </a:lnTo>
                <a:lnTo>
                  <a:pt x="104716" y="62955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C632D59-97DB-4327-A23D-20A4344CD1F2}"/>
              </a:ext>
            </a:extLst>
          </p:cNvPr>
          <p:cNvSpPr/>
          <p:nvPr/>
        </p:nvSpPr>
        <p:spPr>
          <a:xfrm>
            <a:off x="5480400" y="5943600"/>
            <a:ext cx="280670" cy="359410"/>
          </a:xfrm>
          <a:custGeom>
            <a:avLst/>
            <a:gdLst/>
            <a:ahLst/>
            <a:cxnLst/>
            <a:rect l="l" t="t" r="r" b="b"/>
            <a:pathLst>
              <a:path w="280670" h="359410">
                <a:moveTo>
                  <a:pt x="195832" y="79305"/>
                </a:moveTo>
                <a:lnTo>
                  <a:pt x="0" y="335914"/>
                </a:lnTo>
                <a:lnTo>
                  <a:pt x="30286" y="359029"/>
                </a:lnTo>
                <a:lnTo>
                  <a:pt x="226120" y="102420"/>
                </a:lnTo>
                <a:lnTo>
                  <a:pt x="195832" y="79305"/>
                </a:lnTo>
                <a:close/>
              </a:path>
              <a:path w="280670" h="359410">
                <a:moveTo>
                  <a:pt x="268098" y="64162"/>
                </a:moveTo>
                <a:lnTo>
                  <a:pt x="207389" y="64162"/>
                </a:lnTo>
                <a:lnTo>
                  <a:pt x="237677" y="87276"/>
                </a:lnTo>
                <a:lnTo>
                  <a:pt x="226120" y="102420"/>
                </a:lnTo>
                <a:lnTo>
                  <a:pt x="256407" y="125534"/>
                </a:lnTo>
                <a:lnTo>
                  <a:pt x="268098" y="64162"/>
                </a:lnTo>
                <a:close/>
              </a:path>
              <a:path w="280670" h="359410">
                <a:moveTo>
                  <a:pt x="207389" y="64162"/>
                </a:moveTo>
                <a:lnTo>
                  <a:pt x="195832" y="79305"/>
                </a:lnTo>
                <a:lnTo>
                  <a:pt x="226120" y="102420"/>
                </a:lnTo>
                <a:lnTo>
                  <a:pt x="237677" y="87276"/>
                </a:lnTo>
                <a:lnTo>
                  <a:pt x="207389" y="64162"/>
                </a:lnTo>
                <a:close/>
              </a:path>
              <a:path w="280670" h="359410">
                <a:moveTo>
                  <a:pt x="280319" y="0"/>
                </a:moveTo>
                <a:lnTo>
                  <a:pt x="165544" y="56191"/>
                </a:lnTo>
                <a:lnTo>
                  <a:pt x="195832" y="79305"/>
                </a:lnTo>
                <a:lnTo>
                  <a:pt x="207389" y="64162"/>
                </a:lnTo>
                <a:lnTo>
                  <a:pt x="268098" y="64162"/>
                </a:lnTo>
                <a:lnTo>
                  <a:pt x="28031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20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486B391-4151-40E3-B5E7-AE1AF8FB9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36483"/>
            <a:ext cx="31216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Word</a:t>
            </a:r>
            <a:r>
              <a:rPr sz="4000" spc="-6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1CCD3FD-1751-46AF-9FA2-A1FAE69EE3A7}"/>
              </a:ext>
            </a:extLst>
          </p:cNvPr>
          <p:cNvSpPr txBox="1"/>
          <p:nvPr/>
        </p:nvSpPr>
        <p:spPr>
          <a:xfrm>
            <a:off x="372108" y="1235963"/>
            <a:ext cx="77622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build </a:t>
            </a:r>
            <a:r>
              <a:rPr sz="2400" dirty="0">
                <a:latin typeface="Calibri"/>
                <a:cs typeface="Calibri"/>
              </a:rPr>
              <a:t>a dense </a:t>
            </a:r>
            <a:r>
              <a:rPr sz="2400" spc="-5" dirty="0">
                <a:latin typeface="Calibri"/>
                <a:cs typeface="Calibri"/>
              </a:rPr>
              <a:t>vector </a:t>
            </a:r>
            <a:r>
              <a:rPr sz="2400" dirty="0">
                <a:latin typeface="Calibri"/>
                <a:cs typeface="Calibri"/>
              </a:rPr>
              <a:t>for each </a:t>
            </a:r>
            <a:r>
              <a:rPr sz="2400" spc="-5" dirty="0">
                <a:latin typeface="Calibri"/>
                <a:cs typeface="Calibri"/>
              </a:rPr>
              <a:t>word, chosen so that it is  similar to vectors of words that </a:t>
            </a:r>
            <a:r>
              <a:rPr sz="2400" dirty="0">
                <a:latin typeface="Calibri"/>
                <a:cs typeface="Calibri"/>
              </a:rPr>
              <a:t>appear </a:t>
            </a:r>
            <a:r>
              <a:rPr sz="2400" spc="-5" dirty="0">
                <a:latin typeface="Calibri"/>
                <a:cs typeface="Calibri"/>
              </a:rPr>
              <a:t>in similar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contexts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43E8519-6B2E-47F7-A674-611DD35FCE13}"/>
              </a:ext>
            </a:extLst>
          </p:cNvPr>
          <p:cNvSpPr txBox="1"/>
          <p:nvPr/>
        </p:nvSpPr>
        <p:spPr>
          <a:xfrm>
            <a:off x="383538" y="5562091"/>
            <a:ext cx="77393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Note: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 vectors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sometimes called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 embeddings </a:t>
            </a:r>
            <a:r>
              <a:rPr sz="2400" spc="-5" dirty="0">
                <a:latin typeface="Calibri"/>
                <a:cs typeface="Calibri"/>
              </a:rPr>
              <a:t>or 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 representations. </a:t>
            </a:r>
            <a:r>
              <a:rPr sz="2400" dirty="0">
                <a:latin typeface="Calibri"/>
                <a:cs typeface="Calibri"/>
              </a:rPr>
              <a:t>They are a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distributed</a:t>
            </a:r>
            <a:r>
              <a:rPr sz="2400" spc="3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6B653B6-BE2A-46DC-AC46-548253895040}"/>
              </a:ext>
            </a:extLst>
          </p:cNvPr>
          <p:cNvSpPr txBox="1"/>
          <p:nvPr/>
        </p:nvSpPr>
        <p:spPr>
          <a:xfrm>
            <a:off x="2509461" y="3800347"/>
            <a:ext cx="1308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2365" algn="l"/>
              </a:tabLst>
            </a:pPr>
            <a:r>
              <a:rPr sz="2400" i="1" dirty="0">
                <a:solidFill>
                  <a:srgbClr val="3A87FF"/>
                </a:solidFill>
                <a:latin typeface="Calibri"/>
                <a:cs typeface="Calibri"/>
              </a:rPr>
              <a:t>ban</a:t>
            </a:r>
            <a:r>
              <a:rPr sz="2400" i="1" spc="-10" dirty="0">
                <a:solidFill>
                  <a:srgbClr val="3A87FF"/>
                </a:solidFill>
                <a:latin typeface="Calibri"/>
                <a:cs typeface="Calibri"/>
              </a:rPr>
              <a:t>k</a:t>
            </a:r>
            <a:r>
              <a:rPr sz="2400" i="1" dirty="0">
                <a:solidFill>
                  <a:srgbClr val="3A87FF"/>
                </a:solidFill>
                <a:latin typeface="Calibri"/>
                <a:cs typeface="Calibri"/>
              </a:rPr>
              <a:t>ing	</a:t>
            </a: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B54A527-7369-47F9-97C4-B3989640AFE2}"/>
              </a:ext>
            </a:extLst>
          </p:cNvPr>
          <p:cNvSpPr txBox="1"/>
          <p:nvPr/>
        </p:nvSpPr>
        <p:spPr>
          <a:xfrm>
            <a:off x="4673048" y="2606547"/>
            <a:ext cx="800735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ts val="2615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0.286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05"/>
              </a:lnSpc>
            </a:pPr>
            <a:r>
              <a:rPr sz="2200" spc="-5" dirty="0">
                <a:latin typeface="Calibri"/>
                <a:cs typeface="Calibri"/>
              </a:rPr>
              <a:t>0.792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−</a:t>
            </a:r>
            <a:r>
              <a:rPr sz="2200" spc="-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5" dirty="0">
                <a:latin typeface="Calibri"/>
                <a:cs typeface="Calibri"/>
              </a:rPr>
              <a:t>17</a:t>
            </a:r>
            <a:r>
              <a:rPr sz="2200" dirty="0">
                <a:latin typeface="Calibri"/>
                <a:cs typeface="Calibri"/>
              </a:rPr>
              <a:t>7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0"/>
              </a:lnSpc>
              <a:spcBef>
                <a:spcPts val="45"/>
              </a:spcBef>
            </a:pPr>
            <a:r>
              <a:rPr sz="2200" dirty="0">
                <a:latin typeface="Calibri"/>
                <a:cs typeface="Calibri"/>
              </a:rPr>
              <a:t>−</a:t>
            </a:r>
            <a:r>
              <a:rPr sz="2200" spc="-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dirty="0">
                <a:latin typeface="Calibri"/>
                <a:cs typeface="Calibri"/>
              </a:rPr>
              <a:t>7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30"/>
              </a:lnSpc>
            </a:pPr>
            <a:r>
              <a:rPr sz="2200" spc="-5" dirty="0">
                <a:latin typeface="Calibri"/>
                <a:cs typeface="Calibri"/>
              </a:rPr>
              <a:t>0.109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  <a:spcBef>
                <a:spcPts val="50"/>
              </a:spcBef>
            </a:pPr>
            <a:r>
              <a:rPr sz="2200" dirty="0">
                <a:latin typeface="Calibri"/>
                <a:cs typeface="Calibri"/>
              </a:rPr>
              <a:t>−</a:t>
            </a:r>
            <a:r>
              <a:rPr sz="2200" spc="-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5" dirty="0">
                <a:latin typeface="Calibri"/>
                <a:cs typeface="Calibri"/>
              </a:rPr>
              <a:t>54</a:t>
            </a:r>
            <a:r>
              <a:rPr sz="2200" dirty="0"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05"/>
              </a:lnSpc>
            </a:pPr>
            <a:r>
              <a:rPr sz="2200" spc="-5" dirty="0">
                <a:latin typeface="Calibri"/>
                <a:cs typeface="Calibri"/>
              </a:rPr>
              <a:t>0.349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30"/>
              </a:lnSpc>
            </a:pPr>
            <a:r>
              <a:rPr sz="2200" spc="-5" dirty="0">
                <a:latin typeface="Calibri"/>
                <a:cs typeface="Calibri"/>
              </a:rPr>
              <a:t>0.271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C00117A-F020-4608-B707-311B19739583}"/>
              </a:ext>
            </a:extLst>
          </p:cNvPr>
          <p:cNvSpPr/>
          <p:nvPr/>
        </p:nvSpPr>
        <p:spPr>
          <a:xfrm>
            <a:off x="4369390" y="2459735"/>
            <a:ext cx="229870" cy="2898775"/>
          </a:xfrm>
          <a:custGeom>
            <a:avLst/>
            <a:gdLst/>
            <a:ahLst/>
            <a:cxnLst/>
            <a:rect l="l" t="t" r="r" b="b"/>
            <a:pathLst>
              <a:path w="229870" h="2898775">
                <a:moveTo>
                  <a:pt x="229873" y="2898648"/>
                </a:moveTo>
                <a:lnTo>
                  <a:pt x="183545" y="2893977"/>
                </a:lnTo>
                <a:lnTo>
                  <a:pt x="140396" y="2880583"/>
                </a:lnTo>
                <a:lnTo>
                  <a:pt x="101348" y="2859389"/>
                </a:lnTo>
                <a:lnTo>
                  <a:pt x="67328" y="2831320"/>
                </a:lnTo>
                <a:lnTo>
                  <a:pt x="39258" y="2797299"/>
                </a:lnTo>
                <a:lnTo>
                  <a:pt x="18064" y="2758252"/>
                </a:lnTo>
                <a:lnTo>
                  <a:pt x="4670" y="2715103"/>
                </a:lnTo>
                <a:lnTo>
                  <a:pt x="0" y="2668776"/>
                </a:lnTo>
                <a:lnTo>
                  <a:pt x="0" y="229872"/>
                </a:lnTo>
                <a:lnTo>
                  <a:pt x="4670" y="183545"/>
                </a:lnTo>
                <a:lnTo>
                  <a:pt x="18064" y="140395"/>
                </a:lnTo>
                <a:lnTo>
                  <a:pt x="39258" y="101348"/>
                </a:lnTo>
                <a:lnTo>
                  <a:pt x="67328" y="67328"/>
                </a:lnTo>
                <a:lnTo>
                  <a:pt x="101348" y="39258"/>
                </a:lnTo>
                <a:lnTo>
                  <a:pt x="140396" y="18064"/>
                </a:lnTo>
                <a:lnTo>
                  <a:pt x="183545" y="4670"/>
                </a:lnTo>
                <a:lnTo>
                  <a:pt x="22987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101771B3-4213-442F-B2D6-4F590223B364}"/>
              </a:ext>
            </a:extLst>
          </p:cNvPr>
          <p:cNvSpPr/>
          <p:nvPr/>
        </p:nvSpPr>
        <p:spPr>
          <a:xfrm>
            <a:off x="5518723" y="2459735"/>
            <a:ext cx="229870" cy="2898775"/>
          </a:xfrm>
          <a:custGeom>
            <a:avLst/>
            <a:gdLst/>
            <a:ahLst/>
            <a:cxnLst/>
            <a:rect l="l" t="t" r="r" b="b"/>
            <a:pathLst>
              <a:path w="229870" h="2898775">
                <a:moveTo>
                  <a:pt x="0" y="0"/>
                </a:moveTo>
                <a:lnTo>
                  <a:pt x="46327" y="4670"/>
                </a:lnTo>
                <a:lnTo>
                  <a:pt x="89476" y="18064"/>
                </a:lnTo>
                <a:lnTo>
                  <a:pt x="128524" y="39258"/>
                </a:lnTo>
                <a:lnTo>
                  <a:pt x="162544" y="67328"/>
                </a:lnTo>
                <a:lnTo>
                  <a:pt x="190614" y="101348"/>
                </a:lnTo>
                <a:lnTo>
                  <a:pt x="211808" y="140395"/>
                </a:lnTo>
                <a:lnTo>
                  <a:pt x="225202" y="183545"/>
                </a:lnTo>
                <a:lnTo>
                  <a:pt x="229873" y="229872"/>
                </a:lnTo>
                <a:lnTo>
                  <a:pt x="229873" y="2668776"/>
                </a:lnTo>
                <a:lnTo>
                  <a:pt x="225202" y="2715103"/>
                </a:lnTo>
                <a:lnTo>
                  <a:pt x="211808" y="2758252"/>
                </a:lnTo>
                <a:lnTo>
                  <a:pt x="190614" y="2797299"/>
                </a:lnTo>
                <a:lnTo>
                  <a:pt x="162544" y="2831320"/>
                </a:lnTo>
                <a:lnTo>
                  <a:pt x="128524" y="2859389"/>
                </a:lnTo>
                <a:lnTo>
                  <a:pt x="89476" y="2880583"/>
                </a:lnTo>
                <a:lnTo>
                  <a:pt x="46327" y="2893977"/>
                </a:lnTo>
                <a:lnTo>
                  <a:pt x="0" y="289864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939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486B391-4151-40E3-B5E7-AE1AF8FB9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36483"/>
            <a:ext cx="31216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Word</a:t>
            </a:r>
            <a:r>
              <a:rPr sz="4000" spc="-6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ACEC0C-0BAE-430C-AC64-A326B0793862}"/>
              </a:ext>
            </a:extLst>
          </p:cNvPr>
          <p:cNvSpPr/>
          <p:nvPr/>
        </p:nvSpPr>
        <p:spPr>
          <a:xfrm>
            <a:off x="190303" y="1295400"/>
            <a:ext cx="8763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>
                <a:latin typeface="Calibri"/>
                <a:cs typeface="Calibri"/>
              </a:rPr>
              <a:t>“</a:t>
            </a:r>
            <a:r>
              <a:rPr lang="en-US" spc="-5" dirty="0">
                <a:solidFill>
                  <a:srgbClr val="BB57BE"/>
                </a:solidFill>
                <a:latin typeface="Calibri"/>
                <a:cs typeface="Calibri"/>
              </a:rPr>
              <a:t>Distributed representation</a:t>
            </a:r>
            <a:r>
              <a:rPr lang="en-US" spc="-5" dirty="0">
                <a:latin typeface="Calibri"/>
                <a:cs typeface="Calibri"/>
              </a:rPr>
              <a:t>” means a many-to</a:t>
            </a:r>
            <a:r>
              <a:rPr lang="en-US" altLang="zh-CN" spc="-5" dirty="0">
                <a:latin typeface="Calibri"/>
                <a:cs typeface="Calibri"/>
              </a:rPr>
              <a:t>-</a:t>
            </a:r>
            <a:r>
              <a:rPr lang="en-US" spc="-5" dirty="0">
                <a:latin typeface="Calibri"/>
                <a:cs typeface="Calibri"/>
              </a:rPr>
              <a:t>many relationship between two types of representation (such as concepts and neurons).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pc="-5" dirty="0">
                <a:latin typeface="Calibri"/>
                <a:cs typeface="Calibri"/>
              </a:rPr>
              <a:t>Each concept is represented by many neurons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pc="-5" dirty="0">
                <a:latin typeface="Calibri"/>
                <a:cs typeface="Calibri"/>
              </a:rPr>
              <a:t>Each neuron participates in the representation of many concepts</a:t>
            </a:r>
          </a:p>
          <a:p>
            <a:endParaRPr lang="en-US" spc="-5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92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420D539-852E-4E7B-B363-9B05A3187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37924"/>
            <a:ext cx="5331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Word2vec: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15A2C4F-A07D-4E94-80BC-FF1A75A133B0}"/>
              </a:ext>
            </a:extLst>
          </p:cNvPr>
          <p:cNvSpPr txBox="1"/>
          <p:nvPr/>
        </p:nvSpPr>
        <p:spPr>
          <a:xfrm>
            <a:off x="304800" y="1267446"/>
            <a:ext cx="8382000" cy="43231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86741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Word2vec </a:t>
            </a:r>
            <a:r>
              <a:rPr sz="2400" spc="-5" dirty="0">
                <a:latin typeface="Calibri"/>
                <a:cs typeface="Calibri"/>
              </a:rPr>
              <a:t>(Mikolov </a:t>
            </a:r>
            <a:r>
              <a:rPr sz="2400" dirty="0">
                <a:latin typeface="Calibri"/>
                <a:cs typeface="Calibri"/>
              </a:rPr>
              <a:t>et </a:t>
            </a:r>
            <a:r>
              <a:rPr sz="2400" spc="-5" dirty="0">
                <a:latin typeface="Calibri"/>
                <a:cs typeface="Calibri"/>
              </a:rPr>
              <a:t>al. 2013) is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framework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learning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en-US" sz="1600" dirty="0">
                <a:latin typeface="Times New Roman"/>
                <a:cs typeface="Times New Roman"/>
              </a:rPr>
              <a:t>    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Idea:</a:t>
            </a: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have a </a:t>
            </a:r>
            <a:r>
              <a:rPr sz="2400" spc="-5" dirty="0">
                <a:latin typeface="Calibri"/>
                <a:cs typeface="Calibri"/>
              </a:rPr>
              <a:t>large corpus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text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Every </a:t>
            </a:r>
            <a:r>
              <a:rPr sz="2400" spc="-5" dirty="0">
                <a:latin typeface="Calibri"/>
                <a:cs typeface="Calibri"/>
              </a:rPr>
              <a:t>word in </a:t>
            </a:r>
            <a:r>
              <a:rPr sz="2400" dirty="0">
                <a:latin typeface="Calibri"/>
                <a:cs typeface="Calibri"/>
              </a:rPr>
              <a:t>a fixed </a:t>
            </a:r>
            <a:r>
              <a:rPr sz="2400" spc="-5" dirty="0">
                <a:latin typeface="Calibri"/>
                <a:cs typeface="Calibri"/>
              </a:rPr>
              <a:t>vocabulary is </a:t>
            </a:r>
            <a:r>
              <a:rPr sz="2400" dirty="0">
                <a:latin typeface="Calibri"/>
                <a:cs typeface="Calibri"/>
              </a:rPr>
              <a:t>represented by 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vector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Go through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position </a:t>
            </a:r>
            <a:r>
              <a:rPr sz="2400" i="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in the text, which </a:t>
            </a:r>
            <a:r>
              <a:rPr sz="2400" dirty="0">
                <a:latin typeface="Calibri"/>
                <a:cs typeface="Calibri"/>
              </a:rPr>
              <a:t>has a center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i="1" dirty="0"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context (“outside”) words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</a:t>
            </a:r>
            <a:endParaRPr sz="2400" dirty="0">
              <a:latin typeface="Calibri"/>
              <a:cs typeface="Calibri"/>
            </a:endParaRPr>
          </a:p>
          <a:p>
            <a:pPr marL="355600" marR="293370" indent="-342900">
              <a:lnSpc>
                <a:spcPct val="1008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Use the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similarity of the word vectors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i="1" dirty="0"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i="1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calculate  the probability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i="1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given </a:t>
            </a:r>
            <a:r>
              <a:rPr sz="2400" i="1" dirty="0">
                <a:latin typeface="Calibri"/>
                <a:cs typeface="Calibri"/>
              </a:rPr>
              <a:t>c </a:t>
            </a:r>
            <a:r>
              <a:rPr sz="2400" spc="-5" dirty="0">
                <a:latin typeface="Calibri"/>
                <a:cs typeface="Calibri"/>
              </a:rPr>
              <a:t>(or vice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versa)</a:t>
            </a: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Keep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adjusting the word vectors </a:t>
            </a:r>
            <a:r>
              <a:rPr sz="2400" spc="-5" dirty="0">
                <a:latin typeface="Calibri"/>
                <a:cs typeface="Calibri"/>
              </a:rPr>
              <a:t>to maximize this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probability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99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0B0046B-9E99-4784-B3C0-640E63393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37924"/>
            <a:ext cx="5331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Word2vec: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606295D-3C97-4D94-8476-B8E19CF3D7DF}"/>
              </a:ext>
            </a:extLst>
          </p:cNvPr>
          <p:cNvSpPr/>
          <p:nvPr/>
        </p:nvSpPr>
        <p:spPr>
          <a:xfrm>
            <a:off x="6871823" y="1477371"/>
            <a:ext cx="1390015" cy="368300"/>
          </a:xfrm>
          <a:custGeom>
            <a:avLst/>
            <a:gdLst/>
            <a:ahLst/>
            <a:cxnLst/>
            <a:rect l="l" t="t" r="r" b="b"/>
            <a:pathLst>
              <a:path w="1390015" h="368300">
                <a:moveTo>
                  <a:pt x="1292736" y="0"/>
                </a:moveTo>
                <a:lnTo>
                  <a:pt x="1289016" y="12204"/>
                </a:lnTo>
                <a:lnTo>
                  <a:pt x="1305931" y="20976"/>
                </a:lnTo>
                <a:lnTo>
                  <a:pt x="1320661" y="33747"/>
                </a:lnTo>
                <a:lnTo>
                  <a:pt x="1343562" y="71288"/>
                </a:lnTo>
                <a:lnTo>
                  <a:pt x="1357459" y="122299"/>
                </a:lnTo>
                <a:lnTo>
                  <a:pt x="1362091" y="184249"/>
                </a:lnTo>
                <a:lnTo>
                  <a:pt x="1360933" y="216521"/>
                </a:lnTo>
                <a:lnTo>
                  <a:pt x="1351668" y="272890"/>
                </a:lnTo>
                <a:lnTo>
                  <a:pt x="1333204" y="317725"/>
                </a:lnTo>
                <a:lnTo>
                  <a:pt x="1305931" y="347230"/>
                </a:lnTo>
                <a:lnTo>
                  <a:pt x="1289016" y="355997"/>
                </a:lnTo>
                <a:lnTo>
                  <a:pt x="1292736" y="368200"/>
                </a:lnTo>
                <a:lnTo>
                  <a:pt x="1333850" y="346286"/>
                </a:lnTo>
                <a:lnTo>
                  <a:pt x="1364324" y="304949"/>
                </a:lnTo>
                <a:lnTo>
                  <a:pt x="1383187" y="249213"/>
                </a:lnTo>
                <a:lnTo>
                  <a:pt x="1389475" y="184100"/>
                </a:lnTo>
                <a:lnTo>
                  <a:pt x="1387903" y="150372"/>
                </a:lnTo>
                <a:lnTo>
                  <a:pt x="1375327" y="89948"/>
                </a:lnTo>
                <a:lnTo>
                  <a:pt x="1350417" y="40156"/>
                </a:lnTo>
                <a:lnTo>
                  <a:pt x="1314623" y="8530"/>
                </a:lnTo>
                <a:lnTo>
                  <a:pt x="1292736" y="0"/>
                </a:lnTo>
                <a:close/>
              </a:path>
              <a:path w="1390015" h="368300">
                <a:moveTo>
                  <a:pt x="96738" y="0"/>
                </a:moveTo>
                <a:lnTo>
                  <a:pt x="55624" y="21915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3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3" y="347230"/>
                </a:lnTo>
                <a:lnTo>
                  <a:pt x="68814" y="334472"/>
                </a:lnTo>
                <a:lnTo>
                  <a:pt x="45913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0" y="50518"/>
                </a:lnTo>
                <a:lnTo>
                  <a:pt x="83543" y="20976"/>
                </a:lnTo>
                <a:lnTo>
                  <a:pt x="100459" y="12204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6225075-9224-4515-836A-6336E8ECF457}"/>
              </a:ext>
            </a:extLst>
          </p:cNvPr>
          <p:cNvSpPr txBox="1"/>
          <p:nvPr/>
        </p:nvSpPr>
        <p:spPr>
          <a:xfrm>
            <a:off x="292344" y="1429513"/>
            <a:ext cx="81658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  <a:tab pos="6689090" algn="l"/>
              </a:tabLst>
            </a:pPr>
            <a:r>
              <a:rPr sz="2400" spc="-5" dirty="0">
                <a:latin typeface="Cambria Math"/>
                <a:cs typeface="Cambria Math"/>
              </a:rPr>
              <a:t>Example windows and </a:t>
            </a:r>
            <a:r>
              <a:rPr sz="2400" dirty="0">
                <a:latin typeface="Cambria Math"/>
                <a:cs typeface="Cambria Math"/>
              </a:rPr>
              <a:t>process </a:t>
            </a:r>
            <a:r>
              <a:rPr sz="2400" spc="-5" dirty="0">
                <a:latin typeface="Cambria Math"/>
                <a:cs typeface="Cambria Math"/>
              </a:rPr>
              <a:t>for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computing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𝑃	</a:t>
            </a:r>
            <a:r>
              <a:rPr lang="en-US" sz="2400" spc="95" dirty="0">
                <a:latin typeface="Cambria Math"/>
                <a:cs typeface="Cambria Math"/>
              </a:rPr>
              <a:t>𝑤</a:t>
            </a:r>
            <a:r>
              <a:rPr lang="en-US" sz="2400" i="1" spc="95" baseline="-25000" dirty="0" err="1">
                <a:latin typeface="Cambria Math"/>
                <a:cs typeface="Cambria Math"/>
              </a:rPr>
              <a:t>t+j</a:t>
            </a:r>
            <a:r>
              <a:rPr sz="2700" spc="14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|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lang="en-US" sz="2800" i="1" spc="95" baseline="-25000" dirty="0">
                <a:latin typeface="Cambria Math"/>
                <a:cs typeface="Cambria Math"/>
              </a:rPr>
              <a:t>t</a:t>
            </a:r>
            <a:endParaRPr sz="2700" baseline="-15432" dirty="0">
              <a:latin typeface="Cambria Math"/>
              <a:cs typeface="Cambria Math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4E638E-FC54-4015-968B-7D14DC02A61F}"/>
              </a:ext>
            </a:extLst>
          </p:cNvPr>
          <p:cNvGrpSpPr/>
          <p:nvPr/>
        </p:nvGrpSpPr>
        <p:grpSpPr>
          <a:xfrm>
            <a:off x="849404" y="2836351"/>
            <a:ext cx="7412434" cy="2324480"/>
            <a:chOff x="849404" y="2836351"/>
            <a:chExt cx="7412434" cy="232448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C3A8757-76F0-4244-BDBA-C0E71012C9BA}"/>
                </a:ext>
              </a:extLst>
            </p:cNvPr>
            <p:cNvSpPr txBox="1"/>
            <p:nvPr/>
          </p:nvSpPr>
          <p:spPr>
            <a:xfrm>
              <a:off x="7903698" y="3910261"/>
              <a:ext cx="358140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9209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29"/>
                </a:spcBef>
              </a:pPr>
              <a:r>
                <a:rPr sz="2000" i="1" dirty="0">
                  <a:latin typeface="Calibri"/>
                  <a:cs typeface="Calibri"/>
                </a:rPr>
                <a:t>…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7B25474-A450-46D0-AA4D-0EE5A81ADA48}"/>
                </a:ext>
              </a:extLst>
            </p:cNvPr>
            <p:cNvSpPr txBox="1"/>
            <p:nvPr/>
          </p:nvSpPr>
          <p:spPr>
            <a:xfrm>
              <a:off x="6346321" y="3898831"/>
              <a:ext cx="784860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857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25"/>
                </a:spcBef>
              </a:pPr>
              <a:r>
                <a:rPr sz="2000" i="1" spc="-5" dirty="0">
                  <a:latin typeface="Calibri"/>
                  <a:cs typeface="Calibri"/>
                </a:rPr>
                <a:t>crises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914FBB8-8754-4FA1-A99A-1E5E212592F3}"/>
                </a:ext>
              </a:extLst>
            </p:cNvPr>
            <p:cNvSpPr txBox="1"/>
            <p:nvPr/>
          </p:nvSpPr>
          <p:spPr>
            <a:xfrm>
              <a:off x="5165221" y="3906452"/>
              <a:ext cx="998219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984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35"/>
                </a:spcBef>
              </a:pPr>
              <a:r>
                <a:rPr sz="2000" i="1" spc="-5" dirty="0">
                  <a:latin typeface="Calibri"/>
                  <a:cs typeface="Calibri"/>
                </a:rPr>
                <a:t>banking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30A8E16A-BB2A-4441-8F4A-760E4BE9D0AE}"/>
                </a:ext>
              </a:extLst>
            </p:cNvPr>
            <p:cNvSpPr txBox="1"/>
            <p:nvPr/>
          </p:nvSpPr>
          <p:spPr>
            <a:xfrm>
              <a:off x="3915541" y="3906452"/>
              <a:ext cx="967740" cy="388620"/>
            </a:xfrm>
            <a:prstGeom prst="rect">
              <a:avLst/>
            </a:prstGeom>
            <a:solidFill>
              <a:srgbClr val="FF2F54"/>
            </a:solidFill>
          </p:spPr>
          <p:txBody>
            <a:bodyPr vert="horz" wrap="square" lIns="0" tIns="29845" rIns="0" bIns="0" rtlCol="0">
              <a:spAutoFit/>
            </a:bodyPr>
            <a:lstStyle/>
            <a:p>
              <a:pPr marL="283845">
                <a:lnSpc>
                  <a:spcPct val="100000"/>
                </a:lnSpc>
                <a:spcBef>
                  <a:spcPts val="235"/>
                </a:spcBef>
              </a:pPr>
              <a:r>
                <a:rPr sz="2000" i="1" spc="-15" dirty="0">
                  <a:latin typeface="Calibri"/>
                  <a:cs typeface="Calibri"/>
                </a:rPr>
                <a:t>into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5F48A2A0-33A8-4540-A524-934E8C17DAF4}"/>
                </a:ext>
              </a:extLst>
            </p:cNvPr>
            <p:cNvSpPr txBox="1"/>
            <p:nvPr/>
          </p:nvSpPr>
          <p:spPr>
            <a:xfrm>
              <a:off x="2691082" y="3898831"/>
              <a:ext cx="975360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857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25"/>
                </a:spcBef>
              </a:pPr>
              <a:r>
                <a:rPr sz="2000" i="1" spc="-5" dirty="0">
                  <a:latin typeface="Calibri"/>
                  <a:cs typeface="Calibri"/>
                </a:rPr>
                <a:t>turning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1B3B6FC-5897-40AA-BFE7-7DD2170C4AB6}"/>
                </a:ext>
              </a:extLst>
            </p:cNvPr>
            <p:cNvSpPr txBox="1"/>
            <p:nvPr/>
          </p:nvSpPr>
          <p:spPr>
            <a:xfrm>
              <a:off x="1403302" y="3898831"/>
              <a:ext cx="1150620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857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25"/>
                </a:spcBef>
              </a:pPr>
              <a:r>
                <a:rPr sz="2000" i="1" spc="-5" dirty="0">
                  <a:latin typeface="Calibri"/>
                  <a:cs typeface="Calibri"/>
                </a:rPr>
                <a:t>problems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63673BDC-06A6-44E6-ACE6-F1C6A0D4E01D}"/>
                </a:ext>
              </a:extLst>
            </p:cNvPr>
            <p:cNvSpPr txBox="1"/>
            <p:nvPr/>
          </p:nvSpPr>
          <p:spPr>
            <a:xfrm>
              <a:off x="849404" y="3914070"/>
              <a:ext cx="342900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857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25"/>
                </a:spcBef>
              </a:pPr>
              <a:r>
                <a:rPr sz="2000" i="1" dirty="0">
                  <a:latin typeface="Calibri"/>
                  <a:cs typeface="Calibri"/>
                </a:rPr>
                <a:t>…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14DCC89E-BC9E-4135-9799-3AC25735EB1E}"/>
                </a:ext>
              </a:extLst>
            </p:cNvPr>
            <p:cNvSpPr txBox="1"/>
            <p:nvPr/>
          </p:nvSpPr>
          <p:spPr>
            <a:xfrm>
              <a:off x="7332198" y="3910261"/>
              <a:ext cx="487680" cy="38862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29209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29"/>
                </a:spcBef>
              </a:pPr>
              <a:r>
                <a:rPr sz="2000" i="1" spc="-5" dirty="0">
                  <a:latin typeface="Calibri"/>
                  <a:cs typeface="Calibri"/>
                </a:rPr>
                <a:t>as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3365DA5E-02A3-41E4-8714-CB3A1EC4F7A9}"/>
                </a:ext>
              </a:extLst>
            </p:cNvPr>
            <p:cNvSpPr/>
            <p:nvPr/>
          </p:nvSpPr>
          <p:spPr>
            <a:xfrm>
              <a:off x="1436719" y="4405560"/>
              <a:ext cx="2296160" cy="160020"/>
            </a:xfrm>
            <a:custGeom>
              <a:avLst/>
              <a:gdLst/>
              <a:ahLst/>
              <a:cxnLst/>
              <a:rect l="l" t="t" r="r" b="b"/>
              <a:pathLst>
                <a:path w="2296160" h="160020">
                  <a:moveTo>
                    <a:pt x="2295948" y="2"/>
                  </a:moveTo>
                  <a:lnTo>
                    <a:pt x="2294900" y="31146"/>
                  </a:lnTo>
                  <a:lnTo>
                    <a:pt x="2292042" y="56578"/>
                  </a:lnTo>
                  <a:lnTo>
                    <a:pt x="2287803" y="73725"/>
                  </a:lnTo>
                  <a:lnTo>
                    <a:pt x="2282613" y="80012"/>
                  </a:lnTo>
                  <a:lnTo>
                    <a:pt x="1143904" y="80010"/>
                  </a:lnTo>
                  <a:lnTo>
                    <a:pt x="1138713" y="86297"/>
                  </a:lnTo>
                  <a:lnTo>
                    <a:pt x="1134474" y="103444"/>
                  </a:lnTo>
                  <a:lnTo>
                    <a:pt x="1131616" y="128876"/>
                  </a:lnTo>
                  <a:lnTo>
                    <a:pt x="1130569" y="160020"/>
                  </a:lnTo>
                  <a:lnTo>
                    <a:pt x="1129520" y="128876"/>
                  </a:lnTo>
                  <a:lnTo>
                    <a:pt x="1126662" y="103444"/>
                  </a:lnTo>
                  <a:lnTo>
                    <a:pt x="1122423" y="86297"/>
                  </a:lnTo>
                  <a:lnTo>
                    <a:pt x="1117233" y="80010"/>
                  </a:lnTo>
                  <a:lnTo>
                    <a:pt x="13335" y="80010"/>
                  </a:lnTo>
                  <a:lnTo>
                    <a:pt x="8144" y="73722"/>
                  </a:lnTo>
                  <a:lnTo>
                    <a:pt x="3905" y="56575"/>
                  </a:lnTo>
                  <a:lnTo>
                    <a:pt x="1047" y="31143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A606D0-7DA1-48A7-8F32-7A5DC41A4EBA}"/>
                </a:ext>
              </a:extLst>
            </p:cNvPr>
            <p:cNvSpPr/>
            <p:nvPr/>
          </p:nvSpPr>
          <p:spPr>
            <a:xfrm>
              <a:off x="5174572" y="4439847"/>
              <a:ext cx="2019300" cy="167640"/>
            </a:xfrm>
            <a:custGeom>
              <a:avLst/>
              <a:gdLst/>
              <a:ahLst/>
              <a:cxnLst/>
              <a:rect l="l" t="t" r="r" b="b"/>
              <a:pathLst>
                <a:path w="2019300" h="167639">
                  <a:moveTo>
                    <a:pt x="2019303" y="2"/>
                  </a:moveTo>
                  <a:lnTo>
                    <a:pt x="2018205" y="32628"/>
                  </a:lnTo>
                  <a:lnTo>
                    <a:pt x="2015211" y="59271"/>
                  </a:lnTo>
                  <a:lnTo>
                    <a:pt x="2010770" y="77235"/>
                  </a:lnTo>
                  <a:lnTo>
                    <a:pt x="2005333" y="83822"/>
                  </a:lnTo>
                  <a:lnTo>
                    <a:pt x="1008315" y="83820"/>
                  </a:lnTo>
                  <a:lnTo>
                    <a:pt x="1002877" y="90407"/>
                  </a:lnTo>
                  <a:lnTo>
                    <a:pt x="998437" y="108370"/>
                  </a:lnTo>
                  <a:lnTo>
                    <a:pt x="995443" y="135013"/>
                  </a:lnTo>
                  <a:lnTo>
                    <a:pt x="994345" y="167640"/>
                  </a:lnTo>
                  <a:lnTo>
                    <a:pt x="993247" y="135013"/>
                  </a:lnTo>
                  <a:lnTo>
                    <a:pt x="990253" y="108370"/>
                  </a:lnTo>
                  <a:lnTo>
                    <a:pt x="985813" y="90407"/>
                  </a:lnTo>
                  <a:lnTo>
                    <a:pt x="980375" y="83820"/>
                  </a:lnTo>
                  <a:lnTo>
                    <a:pt x="13969" y="83820"/>
                  </a:lnTo>
                  <a:lnTo>
                    <a:pt x="8532" y="77233"/>
                  </a:lnTo>
                  <a:lnTo>
                    <a:pt x="4091" y="59269"/>
                  </a:lnTo>
                  <a:lnTo>
                    <a:pt x="1097" y="32626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024DCBA-92BF-44E6-8C74-14A7B104FB86}"/>
                </a:ext>
              </a:extLst>
            </p:cNvPr>
            <p:cNvSpPr txBox="1"/>
            <p:nvPr/>
          </p:nvSpPr>
          <p:spPr>
            <a:xfrm>
              <a:off x="1653778" y="4592506"/>
              <a:ext cx="5615305" cy="568325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  <a:tabLst>
                  <a:tab pos="2252345" algn="l"/>
                  <a:tab pos="3541395" algn="l"/>
                </a:tabLst>
              </a:pPr>
              <a:r>
                <a:rPr sz="1800" spc="-5" dirty="0">
                  <a:latin typeface="Calibri"/>
                  <a:cs typeface="Calibri"/>
                </a:rPr>
                <a:t>outside</a:t>
              </a:r>
              <a:r>
                <a:rPr sz="1800" spc="10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context</a:t>
              </a:r>
              <a:r>
                <a:rPr sz="1800" spc="1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words	</a:t>
              </a:r>
              <a:r>
                <a:rPr sz="2700" spc="-15" baseline="1543" dirty="0">
                  <a:latin typeface="Calibri"/>
                  <a:cs typeface="Calibri"/>
                </a:rPr>
                <a:t>center</a:t>
              </a:r>
              <a:r>
                <a:rPr sz="2700" spc="15" baseline="1543" dirty="0">
                  <a:latin typeface="Calibri"/>
                  <a:cs typeface="Calibri"/>
                </a:rPr>
                <a:t> </a:t>
              </a:r>
              <a:r>
                <a:rPr sz="2700" spc="-22" baseline="1543" dirty="0">
                  <a:latin typeface="Calibri"/>
                  <a:cs typeface="Calibri"/>
                </a:rPr>
                <a:t>word	</a:t>
              </a:r>
              <a:r>
                <a:rPr sz="1800" spc="-5" dirty="0">
                  <a:latin typeface="Calibri"/>
                  <a:cs typeface="Calibri"/>
                </a:rPr>
                <a:t>outside </a:t>
              </a:r>
              <a:r>
                <a:rPr sz="1800" spc="-15" dirty="0">
                  <a:latin typeface="Calibri"/>
                  <a:cs typeface="Calibri"/>
                </a:rPr>
                <a:t>context </a:t>
              </a:r>
              <a:r>
                <a:rPr sz="1800" spc="-10" dirty="0">
                  <a:latin typeface="Calibri"/>
                  <a:cs typeface="Calibri"/>
                </a:rPr>
                <a:t>words  </a:t>
              </a:r>
              <a:r>
                <a:rPr sz="1800" spc="-5" dirty="0">
                  <a:latin typeface="Calibri"/>
                  <a:cs typeface="Calibri"/>
                </a:rPr>
                <a:t>in </a:t>
              </a:r>
              <a:r>
                <a:rPr sz="1800" dirty="0">
                  <a:latin typeface="Calibri"/>
                  <a:cs typeface="Calibri"/>
                </a:rPr>
                <a:t>window of</a:t>
              </a:r>
              <a:r>
                <a:rPr sz="1800" spc="25" dirty="0">
                  <a:latin typeface="Calibri"/>
                  <a:cs typeface="Calibri"/>
                </a:rPr>
                <a:t> </a:t>
              </a:r>
              <a:r>
                <a:rPr sz="1800" spc="-15" dirty="0">
                  <a:latin typeface="Calibri"/>
                  <a:cs typeface="Calibri"/>
                </a:rPr>
                <a:t>size</a:t>
              </a:r>
              <a:r>
                <a:rPr sz="1800" spc="1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2	</a:t>
              </a:r>
              <a:r>
                <a:rPr sz="2700" spc="-15" baseline="1543" dirty="0">
                  <a:latin typeface="Calibri"/>
                  <a:cs typeface="Calibri"/>
                </a:rPr>
                <a:t>at</a:t>
              </a:r>
              <a:r>
                <a:rPr sz="2700" spc="7" baseline="1543" dirty="0">
                  <a:latin typeface="Calibri"/>
                  <a:cs typeface="Calibri"/>
                </a:rPr>
                <a:t> </a:t>
              </a:r>
              <a:r>
                <a:rPr sz="2700" spc="-7" baseline="1543" dirty="0">
                  <a:latin typeface="Calibri"/>
                  <a:cs typeface="Calibri"/>
                </a:rPr>
                <a:t>position</a:t>
              </a:r>
              <a:r>
                <a:rPr sz="2700" spc="15" baseline="1543" dirty="0">
                  <a:latin typeface="Calibri"/>
                  <a:cs typeface="Calibri"/>
                </a:rPr>
                <a:t> </a:t>
              </a:r>
              <a:r>
                <a:rPr sz="2700" i="1" baseline="1543" dirty="0">
                  <a:latin typeface="Calibri"/>
                  <a:cs typeface="Calibri"/>
                </a:rPr>
                <a:t>t	</a:t>
              </a:r>
              <a:r>
                <a:rPr sz="1800" spc="-5" dirty="0">
                  <a:latin typeface="Calibri"/>
                  <a:cs typeface="Calibri"/>
                </a:rPr>
                <a:t>in </a:t>
              </a:r>
              <a:r>
                <a:rPr sz="1800" dirty="0">
                  <a:latin typeface="Calibri"/>
                  <a:cs typeface="Calibri"/>
                </a:rPr>
                <a:t>window of </a:t>
              </a:r>
              <a:r>
                <a:rPr sz="1800" spc="-15" dirty="0">
                  <a:latin typeface="Calibri"/>
                  <a:cs typeface="Calibri"/>
                </a:rPr>
                <a:t>size</a:t>
              </a:r>
              <a:r>
                <a:rPr sz="1800" dirty="0">
                  <a:latin typeface="Calibri"/>
                  <a:cs typeface="Calibri"/>
                </a:rPr>
                <a:t> 2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C0ABF23A-9450-41A4-86BD-92A184BEA85F}"/>
                </a:ext>
              </a:extLst>
            </p:cNvPr>
            <p:cNvSpPr/>
            <p:nvPr/>
          </p:nvSpPr>
          <p:spPr>
            <a:xfrm>
              <a:off x="3999359" y="4420796"/>
              <a:ext cx="800100" cy="152400"/>
            </a:xfrm>
            <a:custGeom>
              <a:avLst/>
              <a:gdLst/>
              <a:ahLst/>
              <a:cxnLst/>
              <a:rect l="l" t="t" r="r" b="b"/>
              <a:pathLst>
                <a:path w="800100" h="152400">
                  <a:moveTo>
                    <a:pt x="800105" y="0"/>
                  </a:moveTo>
                  <a:lnTo>
                    <a:pt x="799106" y="29660"/>
                  </a:lnTo>
                  <a:lnTo>
                    <a:pt x="796385" y="53881"/>
                  </a:lnTo>
                  <a:lnTo>
                    <a:pt x="792348" y="70211"/>
                  </a:lnTo>
                  <a:lnTo>
                    <a:pt x="787405" y="76200"/>
                  </a:lnTo>
                  <a:lnTo>
                    <a:pt x="406686" y="76200"/>
                  </a:lnTo>
                  <a:lnTo>
                    <a:pt x="401743" y="82188"/>
                  </a:lnTo>
                  <a:lnTo>
                    <a:pt x="397706" y="98518"/>
                  </a:lnTo>
                  <a:lnTo>
                    <a:pt x="394985" y="122739"/>
                  </a:lnTo>
                  <a:lnTo>
                    <a:pt x="393987" y="152400"/>
                  </a:lnTo>
                  <a:lnTo>
                    <a:pt x="392988" y="122739"/>
                  </a:lnTo>
                  <a:lnTo>
                    <a:pt x="390267" y="98518"/>
                  </a:lnTo>
                  <a:lnTo>
                    <a:pt x="386230" y="82188"/>
                  </a:lnTo>
                  <a:lnTo>
                    <a:pt x="381287" y="76200"/>
                  </a:lnTo>
                  <a:lnTo>
                    <a:pt x="12699" y="76200"/>
                  </a:lnTo>
                  <a:lnTo>
                    <a:pt x="7756" y="70211"/>
                  </a:lnTo>
                  <a:lnTo>
                    <a:pt x="3719" y="53881"/>
                  </a:lnTo>
                  <a:lnTo>
                    <a:pt x="998" y="2966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A58C97F1-9FB5-4D48-B444-AA0DB2D88794}"/>
                </a:ext>
              </a:extLst>
            </p:cNvPr>
            <p:cNvSpPr/>
            <p:nvPr/>
          </p:nvSpPr>
          <p:spPr>
            <a:xfrm>
              <a:off x="1949715" y="2930371"/>
              <a:ext cx="5317948" cy="9828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10AE0F68-E652-40B9-8378-0CC2A469230A}"/>
                </a:ext>
              </a:extLst>
            </p:cNvPr>
            <p:cNvSpPr txBox="1"/>
            <p:nvPr/>
          </p:nvSpPr>
          <p:spPr>
            <a:xfrm>
              <a:off x="1810810" y="2854397"/>
              <a:ext cx="2078355" cy="31290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lang="en-US" sz="180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5000" dirty="0">
                  <a:latin typeface="Cambria Math"/>
                  <a:cs typeface="Cambria Math"/>
                </a:rPr>
                <a:t>t - 2 </a:t>
              </a:r>
              <a:r>
                <a:rPr sz="1800" dirty="0">
                  <a:latin typeface="Cambria Math"/>
                  <a:cs typeface="Cambria Math"/>
                </a:rPr>
                <a:t>|</a:t>
              </a:r>
              <a:r>
                <a:rPr sz="1800" spc="-65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4957" dirty="0">
                  <a:latin typeface="Cambria Math"/>
                  <a:cs typeface="Cambria Math"/>
                </a:rPr>
                <a:t>t  </a:t>
              </a:r>
              <a:endParaRPr sz="1950" dirty="0">
                <a:latin typeface="Cambria Math"/>
                <a:cs typeface="Cambria Math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6CF33F11-8D41-4925-8CE8-C6600DBE0D6B}"/>
                </a:ext>
              </a:extLst>
            </p:cNvPr>
            <p:cNvSpPr txBox="1"/>
            <p:nvPr/>
          </p:nvSpPr>
          <p:spPr>
            <a:xfrm>
              <a:off x="2693701" y="3314401"/>
              <a:ext cx="2078355" cy="31290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lang="en-US" sz="180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5000" dirty="0">
                  <a:latin typeface="Cambria Math"/>
                  <a:cs typeface="Cambria Math"/>
                </a:rPr>
                <a:t>t - 1 </a:t>
              </a:r>
              <a:r>
                <a:rPr sz="1800" dirty="0">
                  <a:latin typeface="Cambria Math"/>
                  <a:cs typeface="Cambria Math"/>
                </a:rPr>
                <a:t>|</a:t>
              </a:r>
              <a:r>
                <a:rPr sz="1800" spc="-65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4957" dirty="0">
                  <a:latin typeface="Cambria Math"/>
                  <a:cs typeface="Cambria Math"/>
                </a:rPr>
                <a:t>t  </a:t>
              </a:r>
              <a:endParaRPr sz="1950" dirty="0">
                <a:latin typeface="Cambria Math"/>
                <a:cs typeface="Cambria Math"/>
              </a:endParaRP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FF87F338-F5B1-4D5D-BC2A-97FDEA6180AB}"/>
                </a:ext>
              </a:extLst>
            </p:cNvPr>
            <p:cNvSpPr txBox="1"/>
            <p:nvPr/>
          </p:nvSpPr>
          <p:spPr>
            <a:xfrm>
              <a:off x="6004413" y="2836351"/>
              <a:ext cx="2078355" cy="31290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lang="en-US" sz="180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5000" dirty="0">
                  <a:latin typeface="Cambria Math"/>
                  <a:cs typeface="Cambria Math"/>
                </a:rPr>
                <a:t>t + 2 </a:t>
              </a:r>
              <a:r>
                <a:rPr sz="1800" dirty="0">
                  <a:latin typeface="Cambria Math"/>
                  <a:cs typeface="Cambria Math"/>
                </a:rPr>
                <a:t>|</a:t>
              </a:r>
              <a:r>
                <a:rPr sz="1800" spc="-65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4957" dirty="0">
                  <a:latin typeface="Cambria Math"/>
                  <a:cs typeface="Cambria Math"/>
                </a:rPr>
                <a:t>t  </a:t>
              </a:r>
              <a:endParaRPr sz="1950" dirty="0">
                <a:latin typeface="Cambria Math"/>
                <a:cs typeface="Cambria Math"/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09C5977B-D8FB-499B-8B7A-D07FF5E4643B}"/>
                </a:ext>
              </a:extLst>
            </p:cNvPr>
            <p:cNvSpPr txBox="1"/>
            <p:nvPr/>
          </p:nvSpPr>
          <p:spPr>
            <a:xfrm>
              <a:off x="4736888" y="3305350"/>
              <a:ext cx="2078355" cy="31290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𝑃</a:t>
              </a:r>
              <a:r>
                <a:rPr lang="en-US" sz="180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5000" dirty="0">
                  <a:latin typeface="Cambria Math"/>
                  <a:cs typeface="Cambria Math"/>
                </a:rPr>
                <a:t>t + 1 </a:t>
              </a:r>
              <a:r>
                <a:rPr sz="1800" dirty="0">
                  <a:latin typeface="Cambria Math"/>
                  <a:cs typeface="Cambria Math"/>
                </a:rPr>
                <a:t>|</a:t>
              </a:r>
              <a:r>
                <a:rPr sz="1800" spc="-65" dirty="0">
                  <a:latin typeface="Cambria Math"/>
                  <a:cs typeface="Cambria Math"/>
                </a:rPr>
                <a:t> </a:t>
              </a:r>
              <a:r>
                <a:rPr sz="1800" spc="-110" dirty="0">
                  <a:latin typeface="Cambria Math"/>
                  <a:cs typeface="Cambria Math"/>
                </a:rPr>
                <a:t>𝑤</a:t>
              </a:r>
              <a:r>
                <a:rPr lang="en-US" sz="1800" spc="-110" dirty="0">
                  <a:latin typeface="Cambria Math"/>
                  <a:cs typeface="Cambria Math"/>
                </a:rPr>
                <a:t> </a:t>
              </a:r>
              <a:r>
                <a:rPr lang="en-US" sz="1950" spc="-165" baseline="-14957" dirty="0">
                  <a:latin typeface="Cambria Math"/>
                  <a:cs typeface="Cambria Math"/>
                </a:rPr>
                <a:t>t  </a:t>
              </a:r>
              <a:endParaRPr sz="1950" dirty="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5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0B0046B-9E99-4784-B3C0-640E63393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37924"/>
            <a:ext cx="5331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Word2vec: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B236E64F-D8DD-47A7-93E2-C2FDA8F30BF8}"/>
              </a:ext>
            </a:extLst>
          </p:cNvPr>
          <p:cNvSpPr txBox="1"/>
          <p:nvPr/>
        </p:nvSpPr>
        <p:spPr>
          <a:xfrm>
            <a:off x="7752436" y="3672838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0BE8FC00-F1E6-4C76-9532-41B2625DCF99}"/>
              </a:ext>
            </a:extLst>
          </p:cNvPr>
          <p:cNvSpPr txBox="1"/>
          <p:nvPr/>
        </p:nvSpPr>
        <p:spPr>
          <a:xfrm>
            <a:off x="6195059" y="3661408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986725AB-1498-4B26-B6ED-120EEFAC7E8F}"/>
              </a:ext>
            </a:extLst>
          </p:cNvPr>
          <p:cNvSpPr txBox="1"/>
          <p:nvPr/>
        </p:nvSpPr>
        <p:spPr>
          <a:xfrm>
            <a:off x="5013959" y="3669029"/>
            <a:ext cx="998219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000" i="1" spc="-5" dirty="0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A25A4E8B-8218-4B9F-8355-48EA8D4526F6}"/>
              </a:ext>
            </a:extLst>
          </p:cNvPr>
          <p:cNvSpPr txBox="1"/>
          <p:nvPr/>
        </p:nvSpPr>
        <p:spPr>
          <a:xfrm>
            <a:off x="3764279" y="3669029"/>
            <a:ext cx="9677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35"/>
              </a:spcBef>
            </a:pPr>
            <a:r>
              <a:rPr sz="2000" i="1" spc="-15" dirty="0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23FDB41F-7279-4500-9884-C3C3A458303A}"/>
              </a:ext>
            </a:extLst>
          </p:cNvPr>
          <p:cNvSpPr txBox="1"/>
          <p:nvPr/>
        </p:nvSpPr>
        <p:spPr>
          <a:xfrm>
            <a:off x="2539820" y="3661408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76D2421-4D77-43F8-962A-5D88E328AFD7}"/>
              </a:ext>
            </a:extLst>
          </p:cNvPr>
          <p:cNvSpPr txBox="1"/>
          <p:nvPr/>
        </p:nvSpPr>
        <p:spPr>
          <a:xfrm>
            <a:off x="1252040" y="3661408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31CDFBAE-6195-4862-9887-D6C61565C2E1}"/>
              </a:ext>
            </a:extLst>
          </p:cNvPr>
          <p:cNvSpPr txBox="1"/>
          <p:nvPr/>
        </p:nvSpPr>
        <p:spPr>
          <a:xfrm>
            <a:off x="698142" y="3676647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51A285C7-A48E-4D94-8380-C09030DA6463}"/>
              </a:ext>
            </a:extLst>
          </p:cNvPr>
          <p:cNvSpPr txBox="1"/>
          <p:nvPr/>
        </p:nvSpPr>
        <p:spPr>
          <a:xfrm>
            <a:off x="7180936" y="3672838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2495CF73-DDD3-4BCD-B6B9-2EB8FCA47878}"/>
              </a:ext>
            </a:extLst>
          </p:cNvPr>
          <p:cNvSpPr/>
          <p:nvPr/>
        </p:nvSpPr>
        <p:spPr>
          <a:xfrm>
            <a:off x="2539822" y="4229340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AAE4E1B0-6021-492F-9713-9A2BE6983709}"/>
              </a:ext>
            </a:extLst>
          </p:cNvPr>
          <p:cNvSpPr/>
          <p:nvPr/>
        </p:nvSpPr>
        <p:spPr>
          <a:xfrm>
            <a:off x="6277676" y="4290056"/>
            <a:ext cx="1391285" cy="141605"/>
          </a:xfrm>
          <a:custGeom>
            <a:avLst/>
            <a:gdLst/>
            <a:ahLst/>
            <a:cxnLst/>
            <a:rect l="l" t="t" r="r" b="b"/>
            <a:pathLst>
              <a:path w="1391284" h="141604">
                <a:moveTo>
                  <a:pt x="1390943" y="1"/>
                </a:moveTo>
                <a:lnTo>
                  <a:pt x="1390018" y="27484"/>
                </a:lnTo>
                <a:lnTo>
                  <a:pt x="1387496" y="49927"/>
                </a:lnTo>
                <a:lnTo>
                  <a:pt x="1383755" y="65059"/>
                </a:lnTo>
                <a:lnTo>
                  <a:pt x="1379175" y="70607"/>
                </a:lnTo>
                <a:lnTo>
                  <a:pt x="696694" y="70606"/>
                </a:lnTo>
                <a:lnTo>
                  <a:pt x="692114" y="76154"/>
                </a:lnTo>
                <a:lnTo>
                  <a:pt x="688373" y="91286"/>
                </a:lnTo>
                <a:lnTo>
                  <a:pt x="685851" y="113729"/>
                </a:lnTo>
                <a:lnTo>
                  <a:pt x="684926" y="141212"/>
                </a:lnTo>
                <a:lnTo>
                  <a:pt x="684002" y="113729"/>
                </a:lnTo>
                <a:lnTo>
                  <a:pt x="681480" y="91286"/>
                </a:lnTo>
                <a:lnTo>
                  <a:pt x="677739" y="76154"/>
                </a:lnTo>
                <a:lnTo>
                  <a:pt x="673159" y="70606"/>
                </a:lnTo>
                <a:lnTo>
                  <a:pt x="11767" y="70606"/>
                </a:lnTo>
                <a:lnTo>
                  <a:pt x="7187" y="65057"/>
                </a:lnTo>
                <a:lnTo>
                  <a:pt x="3446" y="49926"/>
                </a:lnTo>
                <a:lnTo>
                  <a:pt x="924" y="2748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D484646F-967B-41CA-8FE8-E0F42283DD1F}"/>
              </a:ext>
            </a:extLst>
          </p:cNvPr>
          <p:cNvSpPr txBox="1"/>
          <p:nvPr/>
        </p:nvSpPr>
        <p:spPr>
          <a:xfrm>
            <a:off x="2756881" y="4416044"/>
            <a:ext cx="5615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tabLst>
                <a:tab pos="2252345" algn="l"/>
                <a:tab pos="3541395" algn="l"/>
              </a:tabLst>
            </a:pPr>
            <a:r>
              <a:rPr sz="1800" spc="-5" dirty="0">
                <a:latin typeface="Calibri"/>
                <a:cs typeface="Calibri"/>
              </a:rPr>
              <a:t>outside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	</a:t>
            </a:r>
            <a:r>
              <a:rPr sz="2700" spc="-15" baseline="1543" dirty="0">
                <a:latin typeface="Calibri"/>
                <a:cs typeface="Calibri"/>
              </a:rPr>
              <a:t>center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spc="-22" baseline="1543" dirty="0">
                <a:latin typeface="Calibri"/>
                <a:cs typeface="Calibri"/>
              </a:rPr>
              <a:t>word	</a:t>
            </a:r>
            <a:r>
              <a:rPr sz="1800" spc="-5" dirty="0">
                <a:latin typeface="Calibri"/>
                <a:cs typeface="Calibri"/>
              </a:rPr>
              <a:t>outside </a:t>
            </a:r>
            <a:r>
              <a:rPr sz="1800" spc="-15" dirty="0">
                <a:latin typeface="Calibri"/>
                <a:cs typeface="Calibri"/>
              </a:rPr>
              <a:t>context </a:t>
            </a:r>
            <a:r>
              <a:rPr sz="1800" spc="-10" dirty="0">
                <a:latin typeface="Calibri"/>
                <a:cs typeface="Calibri"/>
              </a:rPr>
              <a:t>words 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	</a:t>
            </a:r>
            <a:r>
              <a:rPr sz="2700" spc="-15" baseline="1543" dirty="0">
                <a:latin typeface="Calibri"/>
                <a:cs typeface="Calibri"/>
              </a:rPr>
              <a:t>at</a:t>
            </a:r>
            <a:r>
              <a:rPr sz="2700" spc="7" baseline="1543" dirty="0">
                <a:latin typeface="Calibri"/>
                <a:cs typeface="Calibri"/>
              </a:rPr>
              <a:t> </a:t>
            </a:r>
            <a:r>
              <a:rPr sz="2700" spc="-7" baseline="1543" dirty="0">
                <a:latin typeface="Calibri"/>
                <a:cs typeface="Calibri"/>
              </a:rPr>
              <a:t>position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baseline="1543" dirty="0">
                <a:latin typeface="Calibri"/>
                <a:cs typeface="Calibri"/>
              </a:rPr>
              <a:t>t	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2</a:t>
            </a:r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B56D2EAD-2822-473C-929B-D5D4C433D974}"/>
              </a:ext>
            </a:extLst>
          </p:cNvPr>
          <p:cNvSpPr/>
          <p:nvPr/>
        </p:nvSpPr>
        <p:spPr>
          <a:xfrm>
            <a:off x="5102463" y="4229343"/>
            <a:ext cx="909955" cy="167640"/>
          </a:xfrm>
          <a:custGeom>
            <a:avLst/>
            <a:gdLst/>
            <a:ahLst/>
            <a:cxnLst/>
            <a:rect l="l" t="t" r="r" b="b"/>
            <a:pathLst>
              <a:path w="909954" h="167639">
                <a:moveTo>
                  <a:pt x="909719" y="0"/>
                </a:moveTo>
                <a:lnTo>
                  <a:pt x="908621" y="32625"/>
                </a:lnTo>
                <a:lnTo>
                  <a:pt x="905627" y="59267"/>
                </a:lnTo>
                <a:lnTo>
                  <a:pt x="901187" y="77230"/>
                </a:lnTo>
                <a:lnTo>
                  <a:pt x="895749" y="83817"/>
                </a:lnTo>
                <a:lnTo>
                  <a:pt x="461933" y="83817"/>
                </a:lnTo>
                <a:lnTo>
                  <a:pt x="456495" y="90403"/>
                </a:lnTo>
                <a:lnTo>
                  <a:pt x="452055" y="108366"/>
                </a:lnTo>
                <a:lnTo>
                  <a:pt x="449061" y="135008"/>
                </a:lnTo>
                <a:lnTo>
                  <a:pt x="447964" y="167634"/>
                </a:lnTo>
                <a:lnTo>
                  <a:pt x="446866" y="135008"/>
                </a:lnTo>
                <a:lnTo>
                  <a:pt x="443872" y="108366"/>
                </a:lnTo>
                <a:lnTo>
                  <a:pt x="439432" y="90403"/>
                </a:lnTo>
                <a:lnTo>
                  <a:pt x="433994" y="83817"/>
                </a:lnTo>
                <a:lnTo>
                  <a:pt x="13969" y="83817"/>
                </a:lnTo>
                <a:lnTo>
                  <a:pt x="8531" y="77230"/>
                </a:lnTo>
                <a:lnTo>
                  <a:pt x="4091" y="59267"/>
                </a:lnTo>
                <a:lnTo>
                  <a:pt x="1097" y="3262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B0766363-5D52-44EA-8E70-7E24F5245E5F}"/>
              </a:ext>
            </a:extLst>
          </p:cNvPr>
          <p:cNvSpPr/>
          <p:nvPr/>
        </p:nvSpPr>
        <p:spPr>
          <a:xfrm>
            <a:off x="3078486" y="2685332"/>
            <a:ext cx="4937412" cy="990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D2DE8722-EF39-47F0-ADC8-D46F9EC75127}"/>
              </a:ext>
            </a:extLst>
          </p:cNvPr>
          <p:cNvSpPr/>
          <p:nvPr/>
        </p:nvSpPr>
        <p:spPr>
          <a:xfrm>
            <a:off x="6871823" y="1477371"/>
            <a:ext cx="1390015" cy="368300"/>
          </a:xfrm>
          <a:custGeom>
            <a:avLst/>
            <a:gdLst/>
            <a:ahLst/>
            <a:cxnLst/>
            <a:rect l="l" t="t" r="r" b="b"/>
            <a:pathLst>
              <a:path w="1390015" h="368300">
                <a:moveTo>
                  <a:pt x="1292736" y="0"/>
                </a:moveTo>
                <a:lnTo>
                  <a:pt x="1289016" y="12204"/>
                </a:lnTo>
                <a:lnTo>
                  <a:pt x="1305931" y="20976"/>
                </a:lnTo>
                <a:lnTo>
                  <a:pt x="1320661" y="33747"/>
                </a:lnTo>
                <a:lnTo>
                  <a:pt x="1343562" y="71288"/>
                </a:lnTo>
                <a:lnTo>
                  <a:pt x="1357459" y="122299"/>
                </a:lnTo>
                <a:lnTo>
                  <a:pt x="1362091" y="184249"/>
                </a:lnTo>
                <a:lnTo>
                  <a:pt x="1360933" y="216521"/>
                </a:lnTo>
                <a:lnTo>
                  <a:pt x="1351668" y="272890"/>
                </a:lnTo>
                <a:lnTo>
                  <a:pt x="1333204" y="317725"/>
                </a:lnTo>
                <a:lnTo>
                  <a:pt x="1305931" y="347230"/>
                </a:lnTo>
                <a:lnTo>
                  <a:pt x="1289016" y="355997"/>
                </a:lnTo>
                <a:lnTo>
                  <a:pt x="1292736" y="368200"/>
                </a:lnTo>
                <a:lnTo>
                  <a:pt x="1333850" y="346286"/>
                </a:lnTo>
                <a:lnTo>
                  <a:pt x="1364324" y="304949"/>
                </a:lnTo>
                <a:lnTo>
                  <a:pt x="1383187" y="249213"/>
                </a:lnTo>
                <a:lnTo>
                  <a:pt x="1389475" y="184100"/>
                </a:lnTo>
                <a:lnTo>
                  <a:pt x="1387903" y="150372"/>
                </a:lnTo>
                <a:lnTo>
                  <a:pt x="1375327" y="89948"/>
                </a:lnTo>
                <a:lnTo>
                  <a:pt x="1350417" y="40156"/>
                </a:lnTo>
                <a:lnTo>
                  <a:pt x="1314623" y="8530"/>
                </a:lnTo>
                <a:lnTo>
                  <a:pt x="1292736" y="0"/>
                </a:lnTo>
                <a:close/>
              </a:path>
              <a:path w="1390015" h="368300">
                <a:moveTo>
                  <a:pt x="96738" y="0"/>
                </a:moveTo>
                <a:lnTo>
                  <a:pt x="55624" y="21915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3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3" y="347230"/>
                </a:lnTo>
                <a:lnTo>
                  <a:pt x="68814" y="334472"/>
                </a:lnTo>
                <a:lnTo>
                  <a:pt x="45913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0" y="50518"/>
                </a:lnTo>
                <a:lnTo>
                  <a:pt x="83543" y="20976"/>
                </a:lnTo>
                <a:lnTo>
                  <a:pt x="100459" y="12204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1F602CF7-B7FD-40F9-B4BF-DEDF6B0D6BC3}"/>
              </a:ext>
            </a:extLst>
          </p:cNvPr>
          <p:cNvSpPr txBox="1"/>
          <p:nvPr/>
        </p:nvSpPr>
        <p:spPr>
          <a:xfrm>
            <a:off x="292344" y="1429513"/>
            <a:ext cx="81658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  <a:tab pos="6689090" algn="l"/>
              </a:tabLst>
            </a:pPr>
            <a:r>
              <a:rPr sz="2400" spc="-5" dirty="0">
                <a:latin typeface="Cambria Math"/>
                <a:cs typeface="Cambria Math"/>
              </a:rPr>
              <a:t>Example windows and </a:t>
            </a:r>
            <a:r>
              <a:rPr sz="2400" dirty="0">
                <a:latin typeface="Cambria Math"/>
                <a:cs typeface="Cambria Math"/>
              </a:rPr>
              <a:t>process </a:t>
            </a:r>
            <a:r>
              <a:rPr sz="2400" spc="-5" dirty="0">
                <a:latin typeface="Cambria Math"/>
                <a:cs typeface="Cambria Math"/>
              </a:rPr>
              <a:t>for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computing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𝑃	</a:t>
            </a:r>
            <a:r>
              <a:rPr lang="en-US" sz="2400" spc="95" dirty="0">
                <a:latin typeface="Cambria Math"/>
                <a:cs typeface="Cambria Math"/>
              </a:rPr>
              <a:t>𝑤</a:t>
            </a:r>
            <a:r>
              <a:rPr lang="en-US" sz="2400" i="1" spc="95" baseline="-25000" dirty="0" err="1">
                <a:latin typeface="Cambria Math"/>
                <a:cs typeface="Cambria Math"/>
              </a:rPr>
              <a:t>t+j</a:t>
            </a:r>
            <a:r>
              <a:rPr sz="2700" spc="14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|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lang="en-US" sz="2800" i="1" spc="95" baseline="-25000" dirty="0">
                <a:latin typeface="Cambria Math"/>
                <a:cs typeface="Cambria Math"/>
              </a:rPr>
              <a:t>t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8C6D90EC-AB71-4AC7-8643-64B14E0A464E}"/>
              </a:ext>
            </a:extLst>
          </p:cNvPr>
          <p:cNvSpPr txBox="1"/>
          <p:nvPr/>
        </p:nvSpPr>
        <p:spPr>
          <a:xfrm>
            <a:off x="2935604" y="2599540"/>
            <a:ext cx="207835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</a:t>
            </a:r>
            <a:r>
              <a:rPr lang="en-US" sz="18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5000" dirty="0">
                <a:latin typeface="Cambria Math"/>
                <a:cs typeface="Cambria Math"/>
              </a:rPr>
              <a:t>t - 2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4957" dirty="0">
                <a:latin typeface="Cambria Math"/>
                <a:cs typeface="Cambria Math"/>
              </a:rPr>
              <a:t>t  </a:t>
            </a:r>
            <a:endParaRPr sz="1950" dirty="0">
              <a:latin typeface="Cambria Math"/>
              <a:cs typeface="Cambria Math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69A114C0-6038-4C54-994F-A91FCE35AF65}"/>
              </a:ext>
            </a:extLst>
          </p:cNvPr>
          <p:cNvSpPr txBox="1"/>
          <p:nvPr/>
        </p:nvSpPr>
        <p:spPr>
          <a:xfrm>
            <a:off x="3818495" y="3085920"/>
            <a:ext cx="207835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</a:t>
            </a:r>
            <a:r>
              <a:rPr lang="en-US" sz="18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5000" dirty="0">
                <a:latin typeface="Cambria Math"/>
                <a:cs typeface="Cambria Math"/>
              </a:rPr>
              <a:t>t - 1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4957" dirty="0">
                <a:latin typeface="Cambria Math"/>
                <a:cs typeface="Cambria Math"/>
              </a:rPr>
              <a:t>t  </a:t>
            </a:r>
            <a:endParaRPr sz="1950" dirty="0">
              <a:latin typeface="Cambria Math"/>
              <a:cs typeface="Cambria Math"/>
            </a:endParaRPr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0B5DE13C-556D-42EB-8C70-314F7F06EEBE}"/>
              </a:ext>
            </a:extLst>
          </p:cNvPr>
          <p:cNvSpPr txBox="1"/>
          <p:nvPr/>
        </p:nvSpPr>
        <p:spPr>
          <a:xfrm>
            <a:off x="6787912" y="2597066"/>
            <a:ext cx="207835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</a:t>
            </a:r>
            <a:r>
              <a:rPr lang="en-US" sz="18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5000" dirty="0">
                <a:latin typeface="Cambria Math"/>
                <a:cs typeface="Cambria Math"/>
              </a:rPr>
              <a:t>t + 2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4957" dirty="0">
                <a:latin typeface="Cambria Math"/>
                <a:cs typeface="Cambria Math"/>
              </a:rPr>
              <a:t>t  </a:t>
            </a:r>
            <a:endParaRPr sz="1950" dirty="0">
              <a:latin typeface="Cambria Math"/>
              <a:cs typeface="Cambria Math"/>
            </a:endParaRPr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01198D33-06CC-4066-95DF-266CE13EDE49}"/>
              </a:ext>
            </a:extLst>
          </p:cNvPr>
          <p:cNvSpPr txBox="1"/>
          <p:nvPr/>
        </p:nvSpPr>
        <p:spPr>
          <a:xfrm>
            <a:off x="5873236" y="3075307"/>
            <a:ext cx="207835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</a:t>
            </a:r>
            <a:r>
              <a:rPr lang="en-US" sz="18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5000" dirty="0">
                <a:latin typeface="Cambria Math"/>
                <a:cs typeface="Cambria Math"/>
              </a:rPr>
              <a:t>t + 1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lang="en-US" sz="1800" spc="-110" dirty="0">
                <a:latin typeface="Cambria Math"/>
                <a:cs typeface="Cambria Math"/>
              </a:rPr>
              <a:t> </a:t>
            </a:r>
            <a:r>
              <a:rPr lang="en-US" sz="1950" spc="-165" baseline="-14957" dirty="0">
                <a:latin typeface="Cambria Math"/>
                <a:cs typeface="Cambria Math"/>
              </a:rPr>
              <a:t>t  </a:t>
            </a:r>
            <a:endParaRPr sz="195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5466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5ACDDDA-C694-481B-91AC-EDF56E17F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37924"/>
            <a:ext cx="7696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>
                <a:solidFill>
                  <a:schemeClr val="tx1"/>
                </a:solidFill>
              </a:rPr>
              <a:t>Word2vec: objective function</a:t>
            </a:r>
            <a:endParaRPr spc="-5" dirty="0">
              <a:solidFill>
                <a:schemeClr val="tx1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089C898-BC5A-4E53-8492-5AFAC25CFF5E}"/>
              </a:ext>
            </a:extLst>
          </p:cNvPr>
          <p:cNvSpPr txBox="1"/>
          <p:nvPr/>
        </p:nvSpPr>
        <p:spPr>
          <a:xfrm>
            <a:off x="304800" y="1219200"/>
            <a:ext cx="8610600" cy="7412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400" marR="177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position </a:t>
            </a:r>
            <a:r>
              <a:rPr sz="2400" dirty="0">
                <a:latin typeface="Cambria Math"/>
                <a:cs typeface="Cambria Math"/>
              </a:rPr>
              <a:t>𝑡 = </a:t>
            </a:r>
            <a:r>
              <a:rPr sz="2400" spc="-5" dirty="0">
                <a:latin typeface="Cambria Math"/>
                <a:cs typeface="Cambria Math"/>
              </a:rPr>
              <a:t>1, </a:t>
            </a:r>
            <a:r>
              <a:rPr sz="2400" dirty="0">
                <a:latin typeface="Cambria Math"/>
                <a:cs typeface="Cambria Math"/>
              </a:rPr>
              <a:t>… , </a:t>
            </a:r>
            <a:r>
              <a:rPr sz="2400" spc="20" dirty="0">
                <a:latin typeface="Cambria Math"/>
                <a:cs typeface="Cambria Math"/>
              </a:rPr>
              <a:t>𝑇</a:t>
            </a:r>
            <a:r>
              <a:rPr sz="2400" spc="2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predict context words within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window of </a:t>
            </a:r>
            <a:r>
              <a:rPr sz="2400" dirty="0">
                <a:latin typeface="Calibri"/>
                <a:cs typeface="Calibri"/>
              </a:rPr>
              <a:t>fixed </a:t>
            </a:r>
            <a:r>
              <a:rPr sz="2400" spc="-5" dirty="0">
                <a:latin typeface="Calibri"/>
                <a:cs typeface="Calibri"/>
              </a:rPr>
              <a:t>size </a:t>
            </a:r>
            <a:r>
              <a:rPr sz="2400" i="1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given </a:t>
            </a:r>
            <a:r>
              <a:rPr sz="2400" dirty="0">
                <a:latin typeface="Calibri"/>
                <a:cs typeface="Calibri"/>
              </a:rPr>
              <a:t>center </a:t>
            </a:r>
            <a:r>
              <a:rPr sz="2400" spc="-5" dirty="0">
                <a:latin typeface="Calibri"/>
                <a:cs typeface="Calibri"/>
              </a:rPr>
              <a:t>word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70" dirty="0">
                <a:latin typeface="Cambria Math"/>
                <a:cs typeface="Cambria Math"/>
              </a:rPr>
              <a:t>𝑤</a:t>
            </a:r>
            <a:r>
              <a:rPr lang="en-US" sz="2400" i="1" spc="70" baseline="-25000" dirty="0">
                <a:latin typeface="Cambria Math"/>
                <a:cs typeface="Cambria Math"/>
              </a:rPr>
              <a:t>j </a:t>
            </a:r>
            <a:r>
              <a:rPr sz="2400" spc="7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28747D19-4BCC-4EC2-B682-24001ACA14AA}"/>
              </a:ext>
            </a:extLst>
          </p:cNvPr>
          <p:cNvSpPr txBox="1"/>
          <p:nvPr/>
        </p:nvSpPr>
        <p:spPr>
          <a:xfrm>
            <a:off x="580879" y="4191000"/>
            <a:ext cx="8328659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60"/>
              </a:lnSpc>
              <a:spcBef>
                <a:spcPts val="100"/>
              </a:spcBef>
              <a:tabLst>
                <a:tab pos="3086735" algn="l"/>
                <a:tab pos="3460115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objective</a:t>
            </a:r>
            <a:r>
              <a:rPr sz="2400" spc="2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function</a:t>
            </a:r>
            <a:r>
              <a:rPr sz="2400" spc="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𝐽</a:t>
            </a:r>
            <a:r>
              <a:rPr lang="en-US" dirty="0">
                <a:latin typeface="Cambria Math"/>
                <a:cs typeface="Cambria Math"/>
              </a:rPr>
              <a:t>(𝜃)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" dirty="0">
                <a:latin typeface="Calibri"/>
                <a:cs typeface="Calibri"/>
              </a:rPr>
              <a:t>is the </a:t>
            </a:r>
            <a:r>
              <a:rPr sz="2400" dirty="0">
                <a:latin typeface="Calibri"/>
                <a:cs typeface="Calibri"/>
              </a:rPr>
              <a:t>(average) </a:t>
            </a:r>
            <a:r>
              <a:rPr sz="2400" spc="-5" dirty="0">
                <a:latin typeface="Calibri"/>
                <a:cs typeface="Calibri"/>
              </a:rPr>
              <a:t>negative log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likelihood: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71DCD-D58B-427E-B3AB-0CE1F73D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16" y="4648200"/>
            <a:ext cx="6532368" cy="115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920C5-E108-48B7-AF19-415CD5E5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746"/>
            <a:ext cx="6753057" cy="2196000"/>
          </a:xfrm>
          <a:prstGeom prst="rect">
            <a:avLst/>
          </a:prstGeom>
        </p:spPr>
      </p:pic>
      <p:sp>
        <p:nvSpPr>
          <p:cNvPr id="10" name="object 16">
            <a:extLst>
              <a:ext uri="{FF2B5EF4-FFF2-40B4-BE49-F238E27FC236}">
                <a16:creationId xmlns:a16="http://schemas.microsoft.com/office/drawing/2014/main" id="{21DC28D0-50BF-469B-827B-52F4EF56A55A}"/>
              </a:ext>
            </a:extLst>
          </p:cNvPr>
          <p:cNvSpPr txBox="1"/>
          <p:nvPr/>
        </p:nvSpPr>
        <p:spPr>
          <a:xfrm>
            <a:off x="457200" y="5943600"/>
            <a:ext cx="80695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Minimizing objective function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⟺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Maximizing predictive</a:t>
            </a:r>
            <a:r>
              <a:rPr sz="2400" spc="3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accuracy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6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5ACDDDA-C694-481B-91AC-EDF56E17F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37924"/>
            <a:ext cx="7696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>
                <a:solidFill>
                  <a:schemeClr val="tx1"/>
                </a:solidFill>
              </a:rPr>
              <a:t>Word2vec: objective function</a:t>
            </a:r>
            <a:endParaRPr spc="-5" dirty="0">
              <a:solidFill>
                <a:schemeClr val="tx1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DAFE38F-7249-42B7-BF66-C0ED8F4F94B0}"/>
              </a:ext>
            </a:extLst>
          </p:cNvPr>
          <p:cNvSpPr txBox="1"/>
          <p:nvPr/>
        </p:nvSpPr>
        <p:spPr>
          <a:xfrm>
            <a:off x="279400" y="1231391"/>
            <a:ext cx="599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want to minimize the objective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A3F5177-9C1B-4B01-A88B-D53FF91C654C}"/>
              </a:ext>
            </a:extLst>
          </p:cNvPr>
          <p:cNvSpPr txBox="1"/>
          <p:nvPr/>
        </p:nvSpPr>
        <p:spPr>
          <a:xfrm>
            <a:off x="228600" y="2971800"/>
            <a:ext cx="6363335" cy="258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520065" algn="l"/>
                <a:tab pos="520700" algn="l"/>
                <a:tab pos="4269740" algn="l"/>
                <a:tab pos="595630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How to</a:t>
            </a:r>
            <a:r>
              <a:rPr sz="2400" spc="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calculate</a:t>
            </a:r>
            <a:r>
              <a:rPr sz="2400" spc="1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𝑃</a:t>
            </a:r>
            <a:r>
              <a:rPr lang="en-US" sz="2400" dirty="0">
                <a:solidFill>
                  <a:srgbClr val="BB57BE"/>
                </a:solidFill>
                <a:latin typeface="Cambria Math"/>
                <a:cs typeface="Cambria Math"/>
              </a:rPr>
              <a:t>(</a:t>
            </a:r>
            <a:r>
              <a:rPr sz="2400" spc="95" dirty="0">
                <a:solidFill>
                  <a:srgbClr val="BB57BE"/>
                </a:solidFill>
                <a:latin typeface="Cambria Math"/>
                <a:cs typeface="Cambria Math"/>
              </a:rPr>
              <a:t>𝑤</a:t>
            </a:r>
            <a:r>
              <a:rPr lang="en-US" sz="2700" spc="142" baseline="-15432" dirty="0" err="1">
                <a:solidFill>
                  <a:srgbClr val="BB57BE"/>
                </a:solidFill>
                <a:latin typeface="Cambria Math"/>
                <a:cs typeface="Cambria Math"/>
              </a:rPr>
              <a:t>t+j</a:t>
            </a:r>
            <a:r>
              <a:rPr sz="2700" spc="142" baseline="-15432" dirty="0">
                <a:solidFill>
                  <a:srgbClr val="BB57BE"/>
                </a:solidFill>
                <a:latin typeface="Cambria Math"/>
                <a:cs typeface="Cambria Math"/>
              </a:rPr>
              <a:t> 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|</a:t>
            </a:r>
            <a:r>
              <a:rPr sz="2400" spc="-32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lang="en-US" spc="95" dirty="0">
                <a:solidFill>
                  <a:srgbClr val="BB57BE"/>
                </a:solidFill>
                <a:latin typeface="Cambria Math"/>
                <a:cs typeface="Cambria Math"/>
              </a:rPr>
              <a:t>𝑤</a:t>
            </a:r>
            <a:r>
              <a:rPr lang="en-US" sz="2700" spc="142" baseline="-15432" dirty="0">
                <a:solidFill>
                  <a:srgbClr val="BB57BE"/>
                </a:solidFill>
                <a:latin typeface="Cambria Math"/>
                <a:cs typeface="Cambria Math"/>
              </a:rPr>
              <a:t>t</a:t>
            </a:r>
            <a:r>
              <a:rPr sz="2400" spc="-55" dirty="0">
                <a:solidFill>
                  <a:srgbClr val="BB57BE"/>
                </a:solidFill>
                <a:latin typeface="Cambria Math"/>
                <a:cs typeface="Cambria Math"/>
              </a:rPr>
              <a:t>;</a:t>
            </a:r>
            <a:r>
              <a:rPr sz="2400" spc="-12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𝜃</a:t>
            </a:r>
            <a:r>
              <a:rPr lang="en-US" sz="2400" dirty="0">
                <a:solidFill>
                  <a:srgbClr val="BB57BE"/>
                </a:solidFill>
                <a:latin typeface="Cambria Math"/>
                <a:cs typeface="Cambria Math"/>
              </a:rPr>
              <a:t>)</a:t>
            </a: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520700" indent="-457200">
              <a:lnSpc>
                <a:spcPct val="100000"/>
              </a:lnSpc>
              <a:spcBef>
                <a:spcPts val="2014"/>
              </a:spcBef>
              <a:buClr>
                <a:srgbClr val="CC0000"/>
              </a:buClr>
              <a:buFont typeface="Arial"/>
              <a:buChar char="•"/>
              <a:tabLst>
                <a:tab pos="520065" algn="l"/>
                <a:tab pos="52070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i="1" dirty="0">
                <a:latin typeface="Calibri"/>
                <a:cs typeface="Calibri"/>
              </a:rPr>
              <a:t>use </a:t>
            </a:r>
            <a:r>
              <a:rPr sz="2400" i="1" spc="-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vectors </a:t>
            </a:r>
            <a:r>
              <a:rPr sz="2400" dirty="0">
                <a:latin typeface="Calibri"/>
                <a:cs typeface="Calibri"/>
              </a:rPr>
              <a:t>per </a:t>
            </a:r>
            <a:r>
              <a:rPr sz="2400" spc="-5" dirty="0">
                <a:latin typeface="Calibri"/>
                <a:cs typeface="Calibri"/>
              </a:rPr>
              <a:t>word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977900" lvl="1" indent="-457200">
              <a:lnSpc>
                <a:spcPct val="100000"/>
              </a:lnSpc>
              <a:spcBef>
                <a:spcPts val="1525"/>
              </a:spcBef>
              <a:buClr>
                <a:srgbClr val="3A87FF"/>
              </a:buClr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2000" spc="65" dirty="0">
                <a:latin typeface="Cambria Math"/>
                <a:cs typeface="Cambria Math"/>
              </a:rPr>
              <a:t>𝑣</a:t>
            </a:r>
            <a:r>
              <a:rPr lang="en-US" sz="2250" spc="97" baseline="-14814" dirty="0">
                <a:latin typeface="Cambria Math"/>
                <a:cs typeface="Cambria Math"/>
              </a:rPr>
              <a:t>w</a:t>
            </a:r>
            <a:r>
              <a:rPr sz="2250" spc="97" baseline="-14814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i="1" dirty="0">
                <a:latin typeface="Calibri"/>
                <a:cs typeface="Calibri"/>
              </a:rPr>
              <a:t>w </a:t>
            </a:r>
            <a:r>
              <a:rPr sz="2000" dirty="0">
                <a:latin typeface="Calibri"/>
                <a:cs typeface="Calibri"/>
              </a:rPr>
              <a:t>is a </a:t>
            </a:r>
            <a:r>
              <a:rPr sz="2000" spc="-5" dirty="0">
                <a:latin typeface="Calibri"/>
                <a:cs typeface="Calibri"/>
              </a:rPr>
              <a:t>center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word</a:t>
            </a:r>
            <a:endParaRPr sz="2000" dirty="0">
              <a:latin typeface="Calibri"/>
              <a:cs typeface="Calibri"/>
            </a:endParaRPr>
          </a:p>
          <a:p>
            <a:pPr marL="977900" lvl="1" indent="-457200">
              <a:lnSpc>
                <a:spcPct val="100000"/>
              </a:lnSpc>
              <a:spcBef>
                <a:spcPts val="1490"/>
              </a:spcBef>
              <a:buClr>
                <a:srgbClr val="3A87FF"/>
              </a:buClr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2000" spc="125" dirty="0">
                <a:latin typeface="Cambria Math"/>
                <a:cs typeface="Cambria Math"/>
              </a:rPr>
              <a:t>𝑢</a:t>
            </a:r>
            <a:r>
              <a:rPr lang="en-US" sz="2250" spc="187" baseline="-14814" dirty="0">
                <a:latin typeface="Cambria Math"/>
                <a:cs typeface="Cambria Math"/>
              </a:rPr>
              <a:t>w</a:t>
            </a:r>
            <a:r>
              <a:rPr sz="2250" spc="187" baseline="-14814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i="1" dirty="0">
                <a:latin typeface="Calibri"/>
                <a:cs typeface="Calibri"/>
              </a:rPr>
              <a:t>w </a:t>
            </a:r>
            <a:r>
              <a:rPr sz="2000" dirty="0">
                <a:latin typeface="Calibri"/>
                <a:cs typeface="Calibri"/>
              </a:rPr>
              <a:t>is a </a:t>
            </a:r>
            <a:r>
              <a:rPr sz="2000" spc="-5" dirty="0">
                <a:latin typeface="Calibri"/>
                <a:cs typeface="Calibri"/>
              </a:rPr>
              <a:t>context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word</a:t>
            </a:r>
            <a:endParaRPr sz="2000" dirty="0">
              <a:latin typeface="Calibri"/>
              <a:cs typeface="Calibri"/>
            </a:endParaRPr>
          </a:p>
          <a:p>
            <a:pPr marL="520700" indent="-457200">
              <a:lnSpc>
                <a:spcPct val="100000"/>
              </a:lnSpc>
              <a:spcBef>
                <a:spcPts val="1710"/>
              </a:spcBef>
              <a:buClr>
                <a:srgbClr val="CC0000"/>
              </a:buClr>
              <a:buFont typeface="Arial"/>
              <a:buChar char="•"/>
              <a:tabLst>
                <a:tab pos="520065" algn="l"/>
                <a:tab pos="520700" algn="l"/>
              </a:tabLst>
            </a:pPr>
            <a:r>
              <a:rPr sz="2400" dirty="0">
                <a:latin typeface="Calibri"/>
                <a:cs typeface="Calibri"/>
              </a:rPr>
              <a:t>Then for a center </a:t>
            </a:r>
            <a:r>
              <a:rPr sz="2400" spc="-5" dirty="0">
                <a:latin typeface="Calibri"/>
                <a:cs typeface="Calibri"/>
              </a:rPr>
              <a:t>word </a:t>
            </a:r>
            <a:r>
              <a:rPr sz="2400" i="1" dirty="0"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and a </a:t>
            </a:r>
            <a:r>
              <a:rPr sz="2400" spc="-5" dirty="0">
                <a:latin typeface="Calibri"/>
                <a:cs typeface="Calibri"/>
              </a:rPr>
              <a:t>context word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92154C-6302-4DA3-9085-086D34BF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22551"/>
            <a:ext cx="4197018" cy="10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AB5104-E794-473C-BC32-6B5699E4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541831"/>
            <a:ext cx="32524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6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F366F2D-C739-4CFC-81A4-63D9CF42D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5867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Calculating all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gradients!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90B9D05-ECC9-418A-B013-81E5E6987EED}"/>
              </a:ext>
            </a:extLst>
          </p:cNvPr>
          <p:cNvSpPr txBox="1"/>
          <p:nvPr/>
        </p:nvSpPr>
        <p:spPr>
          <a:xfrm>
            <a:off x="304800" y="1226038"/>
            <a:ext cx="8242934" cy="170681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went </a:t>
            </a:r>
            <a:r>
              <a:rPr sz="2400" spc="-5" dirty="0">
                <a:latin typeface="Calibri"/>
                <a:cs typeface="Calibri"/>
              </a:rPr>
              <a:t>through gradient </a:t>
            </a:r>
            <a:r>
              <a:rPr sz="2400" dirty="0">
                <a:latin typeface="Calibri"/>
                <a:cs typeface="Calibri"/>
              </a:rPr>
              <a:t>for each center </a:t>
            </a:r>
            <a:r>
              <a:rPr sz="2400" spc="-5" dirty="0">
                <a:latin typeface="Calibri"/>
                <a:cs typeface="Calibri"/>
              </a:rPr>
              <a:t>vector </a:t>
            </a:r>
            <a:r>
              <a:rPr sz="2400" i="1" dirty="0">
                <a:latin typeface="Calibri"/>
                <a:cs typeface="Calibri"/>
              </a:rPr>
              <a:t>v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window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also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5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outside vectors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u</a:t>
            </a:r>
            <a:endParaRPr sz="2400" dirty="0">
              <a:latin typeface="Calibri"/>
              <a:cs typeface="Calibri"/>
            </a:endParaRPr>
          </a:p>
          <a:p>
            <a:pPr marL="355600" marR="293370" indent="-342900">
              <a:lnSpc>
                <a:spcPct val="1008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Generally in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window we will compute </a:t>
            </a:r>
            <a:r>
              <a:rPr sz="2400" dirty="0">
                <a:latin typeface="Calibri"/>
                <a:cs typeface="Calibri"/>
              </a:rPr>
              <a:t>updates for </a:t>
            </a:r>
            <a:r>
              <a:rPr sz="2400" spc="-5" dirty="0">
                <a:latin typeface="Calibri"/>
                <a:cs typeface="Calibri"/>
              </a:rPr>
              <a:t>all  </a:t>
            </a:r>
            <a:r>
              <a:rPr sz="2400" dirty="0">
                <a:latin typeface="Calibri"/>
                <a:cs typeface="Calibri"/>
              </a:rPr>
              <a:t>parameters </a:t>
            </a:r>
            <a:r>
              <a:rPr sz="2400" spc="-5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are being used </a:t>
            </a:r>
            <a:r>
              <a:rPr sz="2400" spc="-5" dirty="0">
                <a:latin typeface="Calibri"/>
                <a:cs typeface="Calibri"/>
              </a:rPr>
              <a:t>in that window.</a:t>
            </a:r>
            <a:r>
              <a:rPr lang="en-US" sz="2400" spc="-5" dirty="0">
                <a:latin typeface="Calibri"/>
                <a:cs typeface="Calibri"/>
              </a:rPr>
              <a:t> For example:</a:t>
            </a:r>
            <a:r>
              <a:rPr sz="2400" spc="-5" dirty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709C1EE-DDF8-49A3-B541-24E64AE6C133}"/>
              </a:ext>
            </a:extLst>
          </p:cNvPr>
          <p:cNvSpPr txBox="1"/>
          <p:nvPr/>
        </p:nvSpPr>
        <p:spPr>
          <a:xfrm>
            <a:off x="7492315" y="4684711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1F908AE-0362-43CE-A08A-2D8234774E8F}"/>
              </a:ext>
            </a:extLst>
          </p:cNvPr>
          <p:cNvSpPr txBox="1"/>
          <p:nvPr/>
        </p:nvSpPr>
        <p:spPr>
          <a:xfrm>
            <a:off x="5934938" y="4673281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8946CEA-D298-43F7-8880-016789D9332C}"/>
              </a:ext>
            </a:extLst>
          </p:cNvPr>
          <p:cNvSpPr txBox="1"/>
          <p:nvPr/>
        </p:nvSpPr>
        <p:spPr>
          <a:xfrm>
            <a:off x="4753838" y="4680903"/>
            <a:ext cx="998219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000" i="1" spc="-5" dirty="0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94D066F-006D-43B4-9F94-324824B4C2AD}"/>
              </a:ext>
            </a:extLst>
          </p:cNvPr>
          <p:cNvSpPr txBox="1"/>
          <p:nvPr/>
        </p:nvSpPr>
        <p:spPr>
          <a:xfrm>
            <a:off x="3504159" y="4680903"/>
            <a:ext cx="9677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35"/>
              </a:spcBef>
            </a:pPr>
            <a:r>
              <a:rPr sz="2000" i="1" spc="-15" dirty="0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5B2D9AD-3912-49D5-963E-1EDAD08DA5AF}"/>
              </a:ext>
            </a:extLst>
          </p:cNvPr>
          <p:cNvSpPr txBox="1"/>
          <p:nvPr/>
        </p:nvSpPr>
        <p:spPr>
          <a:xfrm>
            <a:off x="2279700" y="4673281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46C7784-05AD-4646-B644-72AB1C389109}"/>
              </a:ext>
            </a:extLst>
          </p:cNvPr>
          <p:cNvSpPr txBox="1"/>
          <p:nvPr/>
        </p:nvSpPr>
        <p:spPr>
          <a:xfrm>
            <a:off x="991919" y="4673281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9A7AB191-9987-4662-82AC-6AF8D73A1FD0}"/>
              </a:ext>
            </a:extLst>
          </p:cNvPr>
          <p:cNvSpPr txBox="1"/>
          <p:nvPr/>
        </p:nvSpPr>
        <p:spPr>
          <a:xfrm>
            <a:off x="438022" y="4688520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F6B84B59-1AF9-4E05-A153-E3050D574014}"/>
              </a:ext>
            </a:extLst>
          </p:cNvPr>
          <p:cNvSpPr txBox="1"/>
          <p:nvPr/>
        </p:nvSpPr>
        <p:spPr>
          <a:xfrm>
            <a:off x="6920815" y="4684711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56343D3-C406-444B-A918-6035ED087CCA}"/>
              </a:ext>
            </a:extLst>
          </p:cNvPr>
          <p:cNvSpPr/>
          <p:nvPr/>
        </p:nvSpPr>
        <p:spPr>
          <a:xfrm>
            <a:off x="2279701" y="5241214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D196FE9-A547-4ED8-9E71-0BE27E0C4611}"/>
              </a:ext>
            </a:extLst>
          </p:cNvPr>
          <p:cNvSpPr/>
          <p:nvPr/>
        </p:nvSpPr>
        <p:spPr>
          <a:xfrm>
            <a:off x="6017555" y="5301929"/>
            <a:ext cx="1391285" cy="141605"/>
          </a:xfrm>
          <a:custGeom>
            <a:avLst/>
            <a:gdLst/>
            <a:ahLst/>
            <a:cxnLst/>
            <a:rect l="l" t="t" r="r" b="b"/>
            <a:pathLst>
              <a:path w="1391284" h="141604">
                <a:moveTo>
                  <a:pt x="1390943" y="1"/>
                </a:moveTo>
                <a:lnTo>
                  <a:pt x="1390018" y="27484"/>
                </a:lnTo>
                <a:lnTo>
                  <a:pt x="1387496" y="49927"/>
                </a:lnTo>
                <a:lnTo>
                  <a:pt x="1383755" y="65059"/>
                </a:lnTo>
                <a:lnTo>
                  <a:pt x="1379175" y="70607"/>
                </a:lnTo>
                <a:lnTo>
                  <a:pt x="696694" y="70606"/>
                </a:lnTo>
                <a:lnTo>
                  <a:pt x="692114" y="76154"/>
                </a:lnTo>
                <a:lnTo>
                  <a:pt x="688373" y="91286"/>
                </a:lnTo>
                <a:lnTo>
                  <a:pt x="685851" y="113729"/>
                </a:lnTo>
                <a:lnTo>
                  <a:pt x="684926" y="141212"/>
                </a:lnTo>
                <a:lnTo>
                  <a:pt x="684002" y="113729"/>
                </a:lnTo>
                <a:lnTo>
                  <a:pt x="681480" y="91286"/>
                </a:lnTo>
                <a:lnTo>
                  <a:pt x="677739" y="76154"/>
                </a:lnTo>
                <a:lnTo>
                  <a:pt x="673159" y="70606"/>
                </a:lnTo>
                <a:lnTo>
                  <a:pt x="11767" y="70606"/>
                </a:lnTo>
                <a:lnTo>
                  <a:pt x="7187" y="65057"/>
                </a:lnTo>
                <a:lnTo>
                  <a:pt x="3446" y="49926"/>
                </a:lnTo>
                <a:lnTo>
                  <a:pt x="924" y="2748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EF0A743-A03D-4C71-8626-3B69A738A2AF}"/>
              </a:ext>
            </a:extLst>
          </p:cNvPr>
          <p:cNvSpPr txBox="1"/>
          <p:nvPr/>
        </p:nvSpPr>
        <p:spPr>
          <a:xfrm>
            <a:off x="2496760" y="5427916"/>
            <a:ext cx="5615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tabLst>
                <a:tab pos="2252345" algn="l"/>
                <a:tab pos="3541395" algn="l"/>
              </a:tabLst>
            </a:pPr>
            <a:r>
              <a:rPr sz="1800" spc="-5" dirty="0">
                <a:latin typeface="Calibri"/>
                <a:cs typeface="Calibri"/>
              </a:rPr>
              <a:t>outside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	</a:t>
            </a:r>
            <a:r>
              <a:rPr sz="2700" spc="-15" baseline="1543" dirty="0">
                <a:latin typeface="Calibri"/>
                <a:cs typeface="Calibri"/>
              </a:rPr>
              <a:t>center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spc="-22" baseline="1543" dirty="0">
                <a:latin typeface="Calibri"/>
                <a:cs typeface="Calibri"/>
              </a:rPr>
              <a:t>word	</a:t>
            </a:r>
            <a:r>
              <a:rPr sz="1800" spc="-5" dirty="0">
                <a:latin typeface="Calibri"/>
                <a:cs typeface="Calibri"/>
              </a:rPr>
              <a:t>outside </a:t>
            </a:r>
            <a:r>
              <a:rPr sz="1800" spc="-15" dirty="0">
                <a:latin typeface="Calibri"/>
                <a:cs typeface="Calibri"/>
              </a:rPr>
              <a:t>context </a:t>
            </a:r>
            <a:r>
              <a:rPr sz="1800" spc="-10" dirty="0">
                <a:latin typeface="Calibri"/>
                <a:cs typeface="Calibri"/>
              </a:rPr>
              <a:t>words 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	</a:t>
            </a:r>
            <a:r>
              <a:rPr sz="2700" spc="-15" baseline="1543" dirty="0">
                <a:latin typeface="Calibri"/>
                <a:cs typeface="Calibri"/>
              </a:rPr>
              <a:t>at</a:t>
            </a:r>
            <a:r>
              <a:rPr sz="2700" spc="7" baseline="1543" dirty="0">
                <a:latin typeface="Calibri"/>
                <a:cs typeface="Calibri"/>
              </a:rPr>
              <a:t> </a:t>
            </a:r>
            <a:r>
              <a:rPr sz="2700" spc="-7" baseline="1543" dirty="0">
                <a:latin typeface="Calibri"/>
                <a:cs typeface="Calibri"/>
              </a:rPr>
              <a:t>position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baseline="1543" dirty="0">
                <a:latin typeface="Calibri"/>
                <a:cs typeface="Calibri"/>
              </a:rPr>
              <a:t>t	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B14A9E5-8885-4AF7-8CC1-C500E12443BF}"/>
              </a:ext>
            </a:extLst>
          </p:cNvPr>
          <p:cNvSpPr/>
          <p:nvPr/>
        </p:nvSpPr>
        <p:spPr>
          <a:xfrm>
            <a:off x="4842342" y="5241216"/>
            <a:ext cx="909955" cy="167640"/>
          </a:xfrm>
          <a:custGeom>
            <a:avLst/>
            <a:gdLst/>
            <a:ahLst/>
            <a:cxnLst/>
            <a:rect l="l" t="t" r="r" b="b"/>
            <a:pathLst>
              <a:path w="909954" h="167639">
                <a:moveTo>
                  <a:pt x="909719" y="0"/>
                </a:moveTo>
                <a:lnTo>
                  <a:pt x="908621" y="32625"/>
                </a:lnTo>
                <a:lnTo>
                  <a:pt x="905627" y="59267"/>
                </a:lnTo>
                <a:lnTo>
                  <a:pt x="901187" y="77230"/>
                </a:lnTo>
                <a:lnTo>
                  <a:pt x="895749" y="83817"/>
                </a:lnTo>
                <a:lnTo>
                  <a:pt x="461933" y="83817"/>
                </a:lnTo>
                <a:lnTo>
                  <a:pt x="456495" y="90403"/>
                </a:lnTo>
                <a:lnTo>
                  <a:pt x="452055" y="108366"/>
                </a:lnTo>
                <a:lnTo>
                  <a:pt x="449061" y="135008"/>
                </a:lnTo>
                <a:lnTo>
                  <a:pt x="447964" y="167634"/>
                </a:lnTo>
                <a:lnTo>
                  <a:pt x="446866" y="135008"/>
                </a:lnTo>
                <a:lnTo>
                  <a:pt x="443872" y="108366"/>
                </a:lnTo>
                <a:lnTo>
                  <a:pt x="439432" y="90403"/>
                </a:lnTo>
                <a:lnTo>
                  <a:pt x="433994" y="83817"/>
                </a:lnTo>
                <a:lnTo>
                  <a:pt x="13969" y="83817"/>
                </a:lnTo>
                <a:lnTo>
                  <a:pt x="8531" y="77230"/>
                </a:lnTo>
                <a:lnTo>
                  <a:pt x="4091" y="59267"/>
                </a:lnTo>
                <a:lnTo>
                  <a:pt x="1097" y="3262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032C1F2-E5B2-48C4-B254-B4DFD4DE090B}"/>
              </a:ext>
            </a:extLst>
          </p:cNvPr>
          <p:cNvSpPr/>
          <p:nvPr/>
        </p:nvSpPr>
        <p:spPr>
          <a:xfrm>
            <a:off x="2514600" y="3657600"/>
            <a:ext cx="5650247" cy="1030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B61E2E3-A5CD-4C98-91AD-CF0FAD142106}"/>
              </a:ext>
            </a:extLst>
          </p:cNvPr>
          <p:cNvSpPr txBox="1"/>
          <p:nvPr/>
        </p:nvSpPr>
        <p:spPr>
          <a:xfrm>
            <a:off x="5508204" y="3705796"/>
            <a:ext cx="259969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5210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𝑃 </a:t>
            </a:r>
            <a:r>
              <a:rPr sz="2700" spc="75" baseline="10802" dirty="0">
                <a:latin typeface="Cambria Math"/>
                <a:cs typeface="Cambria Math"/>
              </a:rPr>
              <a:t>𝑢</a:t>
            </a:r>
            <a:r>
              <a:rPr lang="en-US" sz="1000" spc="114" dirty="0">
                <a:latin typeface="Cambria Math"/>
              </a:rPr>
              <a:t>as</a:t>
            </a:r>
            <a:r>
              <a:rPr sz="1300" spc="225" dirty="0">
                <a:latin typeface="Cambria Math"/>
                <a:cs typeface="Cambria Math"/>
              </a:rPr>
              <a:t> </a:t>
            </a:r>
            <a:r>
              <a:rPr sz="2700" spc="172" baseline="10802" dirty="0">
                <a:latin typeface="Cambria Math"/>
                <a:cs typeface="Cambria Math"/>
              </a:rPr>
              <a:t>|𝑣</a:t>
            </a:r>
            <a:r>
              <a:rPr lang="en-US" sz="1000" spc="114" dirty="0">
                <a:latin typeface="Cambria Math"/>
              </a:rPr>
              <a:t>banking</a:t>
            </a:r>
            <a:endParaRPr sz="1000" spc="114" dirty="0">
              <a:latin typeface="Cambria Math"/>
            </a:endParaRPr>
          </a:p>
          <a:p>
            <a:pPr marL="38100">
              <a:lnSpc>
                <a:spcPct val="100000"/>
              </a:lnSpc>
              <a:spcBef>
                <a:spcPts val="1885"/>
              </a:spcBef>
            </a:pPr>
            <a:r>
              <a:rPr sz="2100" baseline="11904" dirty="0">
                <a:latin typeface="Cambria Math"/>
                <a:cs typeface="Cambria Math"/>
              </a:rPr>
              <a:t>𝑃 </a:t>
            </a:r>
            <a:r>
              <a:rPr lang="en-US" sz="2100" baseline="11904" dirty="0">
                <a:latin typeface="Cambria Math"/>
                <a:cs typeface="Cambria Math"/>
              </a:rPr>
              <a:t> </a:t>
            </a:r>
            <a:r>
              <a:rPr sz="2100" spc="7" baseline="11904" dirty="0">
                <a:latin typeface="Cambria Math"/>
                <a:cs typeface="Cambria Math"/>
              </a:rPr>
              <a:t>𝑢</a:t>
            </a:r>
            <a:r>
              <a:rPr lang="en-US" sz="1000" spc="5" dirty="0">
                <a:latin typeface="Cambria Math"/>
                <a:cs typeface="Cambria Math"/>
              </a:rPr>
              <a:t>crises</a:t>
            </a:r>
            <a:r>
              <a:rPr sz="2100" spc="135" baseline="11904" dirty="0">
                <a:latin typeface="Cambria Math"/>
                <a:cs typeface="Cambria Math"/>
              </a:rPr>
              <a:t>|𝑣</a:t>
            </a:r>
            <a:r>
              <a:rPr lang="en-US" sz="1000" spc="114" dirty="0">
                <a:latin typeface="Cambria Math"/>
                <a:cs typeface="Cambria Math"/>
              </a:rPr>
              <a:t>banking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4C2717E3-D8FD-4FBF-84EE-2C14BFDDAEC9}"/>
              </a:ext>
            </a:extLst>
          </p:cNvPr>
          <p:cNvSpPr txBox="1"/>
          <p:nvPr/>
        </p:nvSpPr>
        <p:spPr>
          <a:xfrm>
            <a:off x="3382462" y="4205473"/>
            <a:ext cx="14122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11904" dirty="0">
                <a:latin typeface="Cambria Math"/>
                <a:cs typeface="Cambria Math"/>
              </a:rPr>
              <a:t>𝑃 </a:t>
            </a:r>
            <a:r>
              <a:rPr lang="en-US" sz="2100" baseline="11904" dirty="0">
                <a:latin typeface="Cambria Math"/>
                <a:cs typeface="Cambria Math"/>
              </a:rPr>
              <a:t> </a:t>
            </a:r>
            <a:r>
              <a:rPr sz="2100" spc="-37" baseline="11904" dirty="0">
                <a:latin typeface="Cambria Math"/>
                <a:cs typeface="Cambria Math"/>
              </a:rPr>
              <a:t>𝑢</a:t>
            </a:r>
            <a:r>
              <a:rPr lang="en-US" sz="1000" spc="-25" dirty="0">
                <a:latin typeface="Cambria Math"/>
                <a:cs typeface="Cambria Math"/>
              </a:rPr>
              <a:t>into</a:t>
            </a:r>
            <a:r>
              <a:rPr sz="1000" spc="-25" dirty="0">
                <a:latin typeface="Cambria Math"/>
                <a:cs typeface="Cambria Math"/>
              </a:rPr>
              <a:t> </a:t>
            </a:r>
            <a:r>
              <a:rPr sz="2100" baseline="11904" dirty="0">
                <a:latin typeface="Cambria Math"/>
                <a:cs typeface="Cambria Math"/>
              </a:rPr>
              <a:t>|</a:t>
            </a:r>
            <a:r>
              <a:rPr sz="2100" spc="-30" baseline="11904" dirty="0">
                <a:latin typeface="Cambria Math"/>
                <a:cs typeface="Cambria Math"/>
              </a:rPr>
              <a:t> </a:t>
            </a:r>
            <a:r>
              <a:rPr sz="2100" spc="157" baseline="11904" dirty="0">
                <a:latin typeface="Cambria Math"/>
                <a:cs typeface="Cambria Math"/>
              </a:rPr>
              <a:t>𝑣</a:t>
            </a:r>
            <a:r>
              <a:rPr lang="en-US" sz="1000" spc="114" dirty="0">
                <a:latin typeface="Cambria Math"/>
                <a:cs typeface="Cambria Math"/>
              </a:rPr>
              <a:t>banking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92BF5F88-1E59-45BB-B563-7E1AB397FE91}"/>
              </a:ext>
            </a:extLst>
          </p:cNvPr>
          <p:cNvSpPr txBox="1"/>
          <p:nvPr/>
        </p:nvSpPr>
        <p:spPr>
          <a:xfrm>
            <a:off x="2309528" y="3666172"/>
            <a:ext cx="20599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𝑃 </a:t>
            </a:r>
            <a:r>
              <a:rPr sz="2700" spc="157" baseline="10802" dirty="0">
                <a:latin typeface="Cambria Math"/>
                <a:cs typeface="Cambria Math"/>
              </a:rPr>
              <a:t>𝑢</a:t>
            </a:r>
            <a:r>
              <a:rPr lang="en-US" sz="1300" spc="105" dirty="0">
                <a:latin typeface="Cambria Math"/>
                <a:cs typeface="Cambria Math"/>
              </a:rPr>
              <a:t>turning</a:t>
            </a:r>
            <a:r>
              <a:rPr sz="2700" spc="172" baseline="10802" dirty="0">
                <a:latin typeface="Cambria Math"/>
                <a:cs typeface="Cambria Math"/>
              </a:rPr>
              <a:t>|𝑣</a:t>
            </a:r>
            <a:r>
              <a:rPr lang="en-US" sz="1300" spc="114" dirty="0">
                <a:latin typeface="Cambria Math"/>
                <a:cs typeface="Cambria Math"/>
              </a:rPr>
              <a:t>banking</a:t>
            </a:r>
            <a:endParaRPr sz="13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54794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312E6-B1EE-44F5-946A-154035AB2E8D}"/>
              </a:ext>
            </a:extLst>
          </p:cNvPr>
          <p:cNvSpPr txBox="1"/>
          <p:nvPr/>
        </p:nvSpPr>
        <p:spPr>
          <a:xfrm>
            <a:off x="252412" y="2971800"/>
            <a:ext cx="863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Eras Bold ITC" panose="020B0907030504020204" pitchFamily="34" charset="0"/>
                <a:ea typeface="微软雅黑" panose="020B0503020204020204" pitchFamily="34" charset="-122"/>
              </a:rPr>
              <a:t>Lecture 9: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语言模型（下）</a:t>
            </a: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668B1B9-1E74-414B-8245-611C7A8DC325}"/>
              </a:ext>
            </a:extLst>
          </p:cNvPr>
          <p:cNvSpPr txBox="1"/>
          <p:nvPr/>
        </p:nvSpPr>
        <p:spPr>
          <a:xfrm>
            <a:off x="76201" y="5909846"/>
            <a:ext cx="906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to Stanford CS224n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018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F02CBD0-423F-4D6B-9A3C-C973DFDFC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4076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Word2vec: </a:t>
            </a:r>
            <a:r>
              <a:rPr dirty="0">
                <a:solidFill>
                  <a:schemeClr val="tx1"/>
                </a:solidFill>
              </a:rPr>
              <a:t>More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8D213CB-675D-4974-92D5-116DB2EE7B0E}"/>
              </a:ext>
            </a:extLst>
          </p:cNvPr>
          <p:cNvSpPr txBox="1"/>
          <p:nvPr/>
        </p:nvSpPr>
        <p:spPr>
          <a:xfrm>
            <a:off x="314960" y="1219200"/>
            <a:ext cx="8295640" cy="414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Why </a:t>
            </a:r>
            <a:r>
              <a:rPr sz="2400" spc="-5" dirty="0">
                <a:latin typeface="Calibri"/>
                <a:cs typeface="Calibri"/>
              </a:rPr>
              <a:t>two vectors?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Easier optimization. Average both </a:t>
            </a:r>
            <a:r>
              <a:rPr sz="2400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1600" dirty="0">
                <a:latin typeface="Times New Roman"/>
                <a:cs typeface="Times New Roman"/>
              </a:rPr>
              <a:t>     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variants:</a:t>
            </a:r>
            <a:endParaRPr sz="2400" dirty="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Skip-grams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(SG)</a:t>
            </a:r>
            <a:endParaRPr sz="2400" dirty="0">
              <a:latin typeface="Calibri"/>
              <a:cs typeface="Calibri"/>
            </a:endParaRPr>
          </a:p>
          <a:p>
            <a:pPr marL="927100" marR="129539">
              <a:lnSpc>
                <a:spcPct val="100000"/>
              </a:lnSpc>
              <a:spcBef>
                <a:spcPts val="520"/>
              </a:spcBef>
            </a:pPr>
            <a:r>
              <a:rPr sz="2000" spc="-5" dirty="0">
                <a:latin typeface="Calibri"/>
                <a:cs typeface="Calibri"/>
              </a:rPr>
              <a:t>Predict context (”outside”) words </a:t>
            </a:r>
            <a:r>
              <a:rPr sz="2000" dirty="0">
                <a:latin typeface="Calibri"/>
                <a:cs typeface="Calibri"/>
              </a:rPr>
              <a:t>(position </a:t>
            </a:r>
            <a:r>
              <a:rPr sz="2000" spc="-5" dirty="0">
                <a:latin typeface="Calibri"/>
                <a:cs typeface="Calibri"/>
              </a:rPr>
              <a:t>independent) given center  word</a:t>
            </a:r>
            <a:endParaRPr sz="2000" dirty="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610"/>
              </a:spcBef>
              <a:buClr>
                <a:srgbClr val="3A87FF"/>
              </a:buClr>
              <a:buAutoNum type="arabicPeriod" startAt="2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Continuous Bag of Words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(CBOW)</a:t>
            </a:r>
            <a:endParaRPr sz="2400" dirty="0">
              <a:latin typeface="Calibri"/>
              <a:cs typeface="Calibri"/>
            </a:endParaRPr>
          </a:p>
          <a:p>
            <a:pPr marL="127000" marR="2357755" indent="800100">
              <a:lnSpc>
                <a:spcPts val="29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Predict center word from </a:t>
            </a:r>
            <a:r>
              <a:rPr sz="2000" dirty="0">
                <a:latin typeface="Calibri"/>
                <a:cs typeface="Calibri"/>
              </a:rPr>
              <a:t>(bag </a:t>
            </a:r>
            <a:r>
              <a:rPr sz="2000" spc="-5" dirty="0">
                <a:latin typeface="Calibri"/>
                <a:cs typeface="Calibri"/>
              </a:rPr>
              <a:t>of) context words</a:t>
            </a:r>
            <a:endParaRPr lang="en-US" sz="2000" spc="-5" dirty="0">
              <a:latin typeface="Calibri"/>
              <a:cs typeface="Calibri"/>
            </a:endParaRPr>
          </a:p>
          <a:p>
            <a:pPr marL="127000" marR="2357755" indent="800100">
              <a:lnSpc>
                <a:spcPts val="2900"/>
              </a:lnSpc>
              <a:spcBef>
                <a:spcPts val="100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Additional </a:t>
            </a:r>
            <a:r>
              <a:rPr sz="2400" dirty="0">
                <a:latin typeface="Calibri"/>
                <a:cs typeface="Calibri"/>
              </a:rPr>
              <a:t>efficiency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training: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25"/>
              </a:spcBef>
              <a:tabLst>
                <a:tab pos="926465" algn="l"/>
              </a:tabLst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1.	</a:t>
            </a:r>
            <a:r>
              <a:rPr sz="2400" spc="-5" dirty="0">
                <a:latin typeface="Calibri"/>
                <a:cs typeface="Calibri"/>
              </a:rPr>
              <a:t>Negative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sampling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15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2B4926-5601-47E2-A5D5-AF2FA52B7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97" y="244963"/>
            <a:ext cx="710539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Optimization: Gradient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Descent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C4C35E3-507B-412B-A15D-E859DACDCF22}"/>
              </a:ext>
            </a:extLst>
          </p:cNvPr>
          <p:cNvSpPr/>
          <p:nvPr/>
        </p:nvSpPr>
        <p:spPr>
          <a:xfrm>
            <a:off x="3940548" y="12018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4" h="282575">
                <a:moveTo>
                  <a:pt x="289779" y="0"/>
                </a:moveTo>
                <a:lnTo>
                  <a:pt x="285761" y="11459"/>
                </a:lnTo>
                <a:lnTo>
                  <a:pt x="302104" y="18552"/>
                </a:lnTo>
                <a:lnTo>
                  <a:pt x="316159" y="28370"/>
                </a:lnTo>
                <a:lnTo>
                  <a:pt x="344697" y="73878"/>
                </a:lnTo>
                <a:lnTo>
                  <a:pt x="353031" y="115662"/>
                </a:lnTo>
                <a:lnTo>
                  <a:pt x="354073" y="139749"/>
                </a:lnTo>
                <a:lnTo>
                  <a:pt x="353026" y="164650"/>
                </a:lnTo>
                <a:lnTo>
                  <a:pt x="344654" y="207587"/>
                </a:lnTo>
                <a:lnTo>
                  <a:pt x="316177" y="253826"/>
                </a:lnTo>
                <a:lnTo>
                  <a:pt x="286207" y="270866"/>
                </a:lnTo>
                <a:lnTo>
                  <a:pt x="289779" y="282327"/>
                </a:lnTo>
                <a:lnTo>
                  <a:pt x="328288" y="264263"/>
                </a:lnTo>
                <a:lnTo>
                  <a:pt x="356603" y="232990"/>
                </a:lnTo>
                <a:lnTo>
                  <a:pt x="374015" y="191113"/>
                </a:lnTo>
                <a:lnTo>
                  <a:pt x="379820" y="141237"/>
                </a:lnTo>
                <a:lnTo>
                  <a:pt x="378364" y="115355"/>
                </a:lnTo>
                <a:lnTo>
                  <a:pt x="366718" y="69479"/>
                </a:lnTo>
                <a:lnTo>
                  <a:pt x="343622" y="32133"/>
                </a:lnTo>
                <a:lnTo>
                  <a:pt x="310247" y="7390"/>
                </a:lnTo>
                <a:lnTo>
                  <a:pt x="289779" y="0"/>
                </a:lnTo>
                <a:close/>
              </a:path>
              <a:path w="380364" h="282575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29CA7ED-DAA6-434D-B4FA-63F05336EF66}"/>
              </a:ext>
            </a:extLst>
          </p:cNvPr>
          <p:cNvSpPr/>
          <p:nvPr/>
        </p:nvSpPr>
        <p:spPr>
          <a:xfrm>
            <a:off x="6585322" y="16336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5" h="282575">
                <a:moveTo>
                  <a:pt x="289780" y="0"/>
                </a:moveTo>
                <a:lnTo>
                  <a:pt x="285762" y="11459"/>
                </a:lnTo>
                <a:lnTo>
                  <a:pt x="302105" y="18552"/>
                </a:lnTo>
                <a:lnTo>
                  <a:pt x="316160" y="28370"/>
                </a:lnTo>
                <a:lnTo>
                  <a:pt x="344698" y="73878"/>
                </a:lnTo>
                <a:lnTo>
                  <a:pt x="353032" y="115662"/>
                </a:lnTo>
                <a:lnTo>
                  <a:pt x="354074" y="139749"/>
                </a:lnTo>
                <a:lnTo>
                  <a:pt x="353028" y="164650"/>
                </a:lnTo>
                <a:lnTo>
                  <a:pt x="344656" y="207587"/>
                </a:lnTo>
                <a:lnTo>
                  <a:pt x="316178" y="253826"/>
                </a:lnTo>
                <a:lnTo>
                  <a:pt x="286208" y="270866"/>
                </a:lnTo>
                <a:lnTo>
                  <a:pt x="289780" y="282327"/>
                </a:lnTo>
                <a:lnTo>
                  <a:pt x="328290" y="264263"/>
                </a:lnTo>
                <a:lnTo>
                  <a:pt x="356604" y="232990"/>
                </a:lnTo>
                <a:lnTo>
                  <a:pt x="374017" y="191113"/>
                </a:lnTo>
                <a:lnTo>
                  <a:pt x="379821" y="141237"/>
                </a:lnTo>
                <a:lnTo>
                  <a:pt x="378365" y="115355"/>
                </a:lnTo>
                <a:lnTo>
                  <a:pt x="366720" y="69479"/>
                </a:lnTo>
                <a:lnTo>
                  <a:pt x="343624" y="32133"/>
                </a:lnTo>
                <a:lnTo>
                  <a:pt x="310249" y="7390"/>
                </a:lnTo>
                <a:lnTo>
                  <a:pt x="289780" y="0"/>
                </a:lnTo>
                <a:close/>
              </a:path>
              <a:path w="38036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6" y="263742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7A971B7-1EA5-4377-AD9F-470C0F671972}"/>
              </a:ext>
            </a:extLst>
          </p:cNvPr>
          <p:cNvSpPr/>
          <p:nvPr/>
        </p:nvSpPr>
        <p:spPr>
          <a:xfrm>
            <a:off x="6968925" y="20781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5" h="282575">
                <a:moveTo>
                  <a:pt x="289780" y="0"/>
                </a:moveTo>
                <a:lnTo>
                  <a:pt x="285761" y="11459"/>
                </a:lnTo>
                <a:lnTo>
                  <a:pt x="302105" y="18552"/>
                </a:lnTo>
                <a:lnTo>
                  <a:pt x="316160" y="28370"/>
                </a:lnTo>
                <a:lnTo>
                  <a:pt x="344698" y="73878"/>
                </a:lnTo>
                <a:lnTo>
                  <a:pt x="353032" y="115662"/>
                </a:lnTo>
                <a:lnTo>
                  <a:pt x="354074" y="139749"/>
                </a:lnTo>
                <a:lnTo>
                  <a:pt x="353028" y="164650"/>
                </a:lnTo>
                <a:lnTo>
                  <a:pt x="344656" y="207587"/>
                </a:lnTo>
                <a:lnTo>
                  <a:pt x="316178" y="253826"/>
                </a:lnTo>
                <a:lnTo>
                  <a:pt x="286208" y="270866"/>
                </a:lnTo>
                <a:lnTo>
                  <a:pt x="289780" y="282327"/>
                </a:lnTo>
                <a:lnTo>
                  <a:pt x="328289" y="264263"/>
                </a:lnTo>
                <a:lnTo>
                  <a:pt x="356604" y="232990"/>
                </a:lnTo>
                <a:lnTo>
                  <a:pt x="374017" y="191113"/>
                </a:lnTo>
                <a:lnTo>
                  <a:pt x="379821" y="141237"/>
                </a:lnTo>
                <a:lnTo>
                  <a:pt x="378365" y="115355"/>
                </a:lnTo>
                <a:lnTo>
                  <a:pt x="366719" y="69479"/>
                </a:lnTo>
                <a:lnTo>
                  <a:pt x="343623" y="32133"/>
                </a:lnTo>
                <a:lnTo>
                  <a:pt x="310249" y="7390"/>
                </a:lnTo>
                <a:lnTo>
                  <a:pt x="289780" y="0"/>
                </a:lnTo>
                <a:close/>
              </a:path>
              <a:path w="38036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3060560-DB4E-490D-A12F-6BE2706A2D19}"/>
              </a:ext>
            </a:extLst>
          </p:cNvPr>
          <p:cNvSpPr txBox="1"/>
          <p:nvPr/>
        </p:nvSpPr>
        <p:spPr>
          <a:xfrm>
            <a:off x="383540" y="1044955"/>
            <a:ext cx="8329930" cy="16897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3656329" algn="l"/>
                <a:tab pos="4031615" algn="l"/>
              </a:tabLst>
            </a:pPr>
            <a:r>
              <a:rPr sz="2400" dirty="0">
                <a:latin typeface="Calibri"/>
                <a:cs typeface="Calibri"/>
              </a:rPr>
              <a:t>We have a </a:t>
            </a:r>
            <a:r>
              <a:rPr sz="2400" spc="-5" dirty="0">
                <a:latin typeface="Calibri"/>
                <a:cs typeface="Calibri"/>
              </a:rPr>
              <a:t>cost function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𝐽	𝜃	</a:t>
            </a:r>
            <a:r>
              <a:rPr sz="2400" spc="-5" dirty="0">
                <a:latin typeface="Calibri"/>
                <a:cs typeface="Calibri"/>
              </a:rPr>
              <a:t>we want 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minimize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6301105" algn="l"/>
              </a:tabLst>
            </a:pP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Gradient Descent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algorithm to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minimize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𝐽	𝜃</a:t>
            </a:r>
          </a:p>
          <a:p>
            <a:pPr marL="355600" marR="5080" indent="-342900">
              <a:lnSpc>
                <a:spcPts val="2780"/>
              </a:lnSpc>
              <a:spcBef>
                <a:spcPts val="8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6684645" algn="l"/>
                <a:tab pos="699135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Idea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for current </a:t>
            </a:r>
            <a:r>
              <a:rPr sz="2400" spc="-5" dirty="0">
                <a:latin typeface="Calibri"/>
                <a:cs typeface="Calibri"/>
              </a:rPr>
              <a:t>value of </a:t>
            </a:r>
            <a:r>
              <a:rPr sz="2400" spc="35" dirty="0">
                <a:latin typeface="Cambria Math"/>
                <a:cs typeface="Cambria Math"/>
              </a:rPr>
              <a:t>𝜃</a:t>
            </a:r>
            <a:r>
              <a:rPr sz="2400" spc="35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calculate gradient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𝐽	𝜃	</a:t>
            </a:r>
            <a:r>
              <a:rPr sz="2400" dirty="0">
                <a:latin typeface="Calibri"/>
                <a:cs typeface="Calibri"/>
              </a:rPr>
              <a:t>, then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take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 small step in direction of negative gradient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Repeat.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DF0BD3C-A002-4CD5-8F37-3E7CACE19A40}"/>
              </a:ext>
            </a:extLst>
          </p:cNvPr>
          <p:cNvSpPr/>
          <p:nvPr/>
        </p:nvSpPr>
        <p:spPr>
          <a:xfrm>
            <a:off x="1676400" y="3124200"/>
            <a:ext cx="5480169" cy="3294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19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312E6-B1EE-44F5-946A-154035AB2E8D}"/>
              </a:ext>
            </a:extLst>
          </p:cNvPr>
          <p:cNvSpPr txBox="1"/>
          <p:nvPr/>
        </p:nvSpPr>
        <p:spPr>
          <a:xfrm>
            <a:off x="252412" y="2971800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Eras Bold ITC" panose="020B0907030504020204" pitchFamily="34" charset="0"/>
                <a:ea typeface="微软雅黑" panose="020B0503020204020204" pitchFamily="34" charset="-122"/>
              </a:rPr>
              <a:t>Lecture 9.2: Contextual Embeddings</a:t>
            </a:r>
            <a:endParaRPr lang="zh-CN" altLang="en-US" sz="3600" b="1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56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6753039-0AB2-49A0-BE23-945B23877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97823"/>
            <a:ext cx="71602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Representations </a:t>
            </a:r>
            <a:r>
              <a:rPr sz="4000" dirty="0">
                <a:solidFill>
                  <a:schemeClr val="tx1"/>
                </a:solidFill>
              </a:rPr>
              <a:t>for a</a:t>
            </a:r>
            <a:r>
              <a:rPr sz="4000" spc="-80" dirty="0">
                <a:solidFill>
                  <a:schemeClr val="tx1"/>
                </a:solidFill>
              </a:rPr>
              <a:t> </a:t>
            </a:r>
            <a:r>
              <a:rPr sz="4000" dirty="0">
                <a:solidFill>
                  <a:schemeClr val="tx1"/>
                </a:solidFill>
              </a:rPr>
              <a:t>word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2CACF1C-B6AB-4663-8724-28B1B76C59E5}"/>
              </a:ext>
            </a:extLst>
          </p:cNvPr>
          <p:cNvSpPr txBox="1"/>
          <p:nvPr/>
        </p:nvSpPr>
        <p:spPr>
          <a:xfrm>
            <a:off x="228600" y="1212532"/>
            <a:ext cx="8201025" cy="44329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Originally, we basically </a:t>
            </a:r>
            <a:r>
              <a:rPr sz="2400" dirty="0">
                <a:latin typeface="Calibri"/>
                <a:cs typeface="Calibri"/>
              </a:rPr>
              <a:t>had </a:t>
            </a:r>
            <a:r>
              <a:rPr sz="2400" spc="-5" dirty="0">
                <a:latin typeface="Calibri"/>
                <a:cs typeface="Calibri"/>
              </a:rPr>
              <a:t>one representation of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words: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word vectors that we </a:t>
            </a:r>
            <a:r>
              <a:rPr sz="2400" dirty="0">
                <a:latin typeface="Calibri"/>
                <a:cs typeface="Calibri"/>
              </a:rPr>
              <a:t>learned </a:t>
            </a:r>
            <a:r>
              <a:rPr sz="2400" spc="-5" dirty="0">
                <a:latin typeface="Calibri"/>
                <a:cs typeface="Calibri"/>
              </a:rPr>
              <a:t>about </a:t>
            </a:r>
            <a:r>
              <a:rPr sz="2400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beginning</a:t>
            </a:r>
            <a:endParaRPr sz="2400" dirty="0">
              <a:latin typeface="Calibri"/>
              <a:cs typeface="Calibri"/>
            </a:endParaRPr>
          </a:p>
          <a:p>
            <a:pPr marL="1041400" lvl="2" indent="-2286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spc="-5" dirty="0">
                <a:latin typeface="Calibri"/>
                <a:cs typeface="Calibri"/>
              </a:rPr>
              <a:t>Word2vec, GloVe,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fastText</a:t>
            </a:r>
          </a:p>
          <a:p>
            <a:pPr lvl="2">
              <a:lnSpc>
                <a:spcPct val="100000"/>
              </a:lnSpc>
              <a:spcBef>
                <a:spcPts val="35"/>
              </a:spcBef>
              <a:buClr>
                <a:srgbClr val="CC0000"/>
              </a:buClr>
              <a:buFont typeface="Times New Roman"/>
              <a:buChar char="•"/>
            </a:pPr>
            <a:endParaRPr sz="27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These have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problems:</a:t>
            </a:r>
            <a:endParaRPr sz="2400" dirty="0">
              <a:latin typeface="Calibri"/>
              <a:cs typeface="Calibri"/>
            </a:endParaRPr>
          </a:p>
          <a:p>
            <a:pPr marL="698500" marR="145415" lvl="1" indent="-228600">
              <a:lnSpc>
                <a:spcPct val="100800"/>
              </a:lnSpc>
              <a:spcBef>
                <a:spcPts val="60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200" spc="-5" dirty="0">
                <a:latin typeface="Calibri"/>
                <a:cs typeface="Calibri"/>
              </a:rPr>
              <a:t>Always the same representation </a:t>
            </a:r>
            <a:r>
              <a:rPr sz="2200" dirty="0">
                <a:latin typeface="Calibri"/>
                <a:cs typeface="Calibri"/>
              </a:rPr>
              <a:t>for a </a:t>
            </a:r>
            <a:r>
              <a:rPr sz="2200" b="1" spc="-5" dirty="0">
                <a:latin typeface="Calibri"/>
                <a:cs typeface="Calibri"/>
              </a:rPr>
              <a:t>word </a:t>
            </a:r>
            <a:r>
              <a:rPr sz="2200" b="1" dirty="0">
                <a:latin typeface="Calibri"/>
                <a:cs typeface="Calibri"/>
              </a:rPr>
              <a:t>type </a:t>
            </a:r>
            <a:r>
              <a:rPr sz="2200" spc="-5" dirty="0">
                <a:latin typeface="Calibri"/>
                <a:cs typeface="Calibri"/>
              </a:rPr>
              <a:t>regardless  of the context in which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b="1" spc="-5" dirty="0">
                <a:latin typeface="Calibri"/>
                <a:cs typeface="Calibri"/>
              </a:rPr>
              <a:t>word token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occurs</a:t>
            </a:r>
            <a:endParaRPr sz="2200" dirty="0">
              <a:latin typeface="Calibri"/>
              <a:cs typeface="Calibri"/>
            </a:endParaRPr>
          </a:p>
          <a:p>
            <a:pPr marL="1041400" lvl="2" indent="-228600">
              <a:lnSpc>
                <a:spcPct val="100000"/>
              </a:lnSpc>
              <a:spcBef>
                <a:spcPts val="42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spc="-5" dirty="0">
                <a:latin typeface="Calibri"/>
                <a:cs typeface="Calibri"/>
              </a:rPr>
              <a:t>We might want very fine-grained word </a:t>
            </a:r>
            <a:r>
              <a:rPr sz="2000" dirty="0">
                <a:latin typeface="Calibri"/>
                <a:cs typeface="Calibri"/>
              </a:rPr>
              <a:t>sense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disambiguation</a:t>
            </a:r>
            <a:endParaRPr sz="2000" dirty="0">
              <a:latin typeface="Calibri"/>
              <a:cs typeface="Calibri"/>
            </a:endParaRPr>
          </a:p>
          <a:p>
            <a:pPr marL="698500" marR="5080" lvl="1" indent="-228600">
              <a:lnSpc>
                <a:spcPct val="100800"/>
              </a:lnSpc>
              <a:spcBef>
                <a:spcPts val="56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200" dirty="0">
                <a:latin typeface="Calibri"/>
                <a:cs typeface="Calibri"/>
              </a:rPr>
              <a:t>We </a:t>
            </a:r>
            <a:r>
              <a:rPr sz="2200" spc="-5" dirty="0">
                <a:latin typeface="Calibri"/>
                <a:cs typeface="Calibri"/>
              </a:rPr>
              <a:t>just </a:t>
            </a:r>
            <a:r>
              <a:rPr sz="2200" dirty="0">
                <a:latin typeface="Calibri"/>
                <a:cs typeface="Calibri"/>
              </a:rPr>
              <a:t>have </a:t>
            </a:r>
            <a:r>
              <a:rPr sz="2200" spc="-5" dirty="0">
                <a:latin typeface="Calibri"/>
                <a:cs typeface="Calibri"/>
              </a:rPr>
              <a:t>one representation </a:t>
            </a:r>
            <a:r>
              <a:rPr sz="2200" dirty="0">
                <a:latin typeface="Calibri"/>
                <a:cs typeface="Calibri"/>
              </a:rPr>
              <a:t>for a </a:t>
            </a:r>
            <a:r>
              <a:rPr sz="2200" spc="-5" dirty="0">
                <a:latin typeface="Calibri"/>
                <a:cs typeface="Calibri"/>
              </a:rPr>
              <a:t>word, </a:t>
            </a:r>
            <a:r>
              <a:rPr sz="2200" dirty="0">
                <a:latin typeface="Calibri"/>
                <a:cs typeface="Calibri"/>
              </a:rPr>
              <a:t>but </a:t>
            </a:r>
            <a:r>
              <a:rPr sz="2200" spc="-5" dirty="0">
                <a:latin typeface="Calibri"/>
                <a:cs typeface="Calibri"/>
              </a:rPr>
              <a:t>words </a:t>
            </a:r>
            <a:r>
              <a:rPr sz="2200" dirty="0">
                <a:latin typeface="Calibri"/>
                <a:cs typeface="Calibri"/>
              </a:rPr>
              <a:t>have  different </a:t>
            </a:r>
            <a:r>
              <a:rPr sz="2200" b="1" dirty="0">
                <a:latin typeface="Calibri"/>
                <a:cs typeface="Calibri"/>
              </a:rPr>
              <a:t>aspects</a:t>
            </a:r>
            <a:r>
              <a:rPr sz="2200" dirty="0">
                <a:latin typeface="Calibri"/>
                <a:cs typeface="Calibri"/>
              </a:rPr>
              <a:t>, </a:t>
            </a:r>
            <a:r>
              <a:rPr sz="2200" spc="-5" dirty="0">
                <a:latin typeface="Calibri"/>
                <a:cs typeface="Calibri"/>
              </a:rPr>
              <a:t>including semantics, syntactic behavior, 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register/connotations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39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A9163A5-6EA6-4D62-8492-317A673B5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448" y="246746"/>
            <a:ext cx="8257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solidFill>
                  <a:schemeClr val="tx1"/>
                </a:solidFill>
              </a:rPr>
              <a:t>Did we all along have a solution to this problem?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23919B9-9249-4DF7-A64E-1D022CF5F75D}"/>
              </a:ext>
            </a:extLst>
          </p:cNvPr>
          <p:cNvSpPr txBox="1"/>
          <p:nvPr/>
        </p:nvSpPr>
        <p:spPr>
          <a:xfrm>
            <a:off x="228600" y="1066800"/>
            <a:ext cx="8244205" cy="2004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24384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NLM, we immediately stuck word vectors </a:t>
            </a:r>
            <a:r>
              <a:rPr sz="2400" dirty="0">
                <a:latin typeface="Calibri"/>
                <a:cs typeface="Calibri"/>
              </a:rPr>
              <a:t>(perhaps </a:t>
            </a:r>
            <a:r>
              <a:rPr sz="2400" spc="-5" dirty="0">
                <a:latin typeface="Calibri"/>
                <a:cs typeface="Calibri"/>
              </a:rPr>
              <a:t>only  trained on the corpus) through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layers</a:t>
            </a: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Those </a:t>
            </a:r>
            <a:r>
              <a:rPr sz="2400" dirty="0">
                <a:latin typeface="Calibri"/>
                <a:cs typeface="Calibri"/>
              </a:rPr>
              <a:t>LSTM layers are </a:t>
            </a:r>
            <a:r>
              <a:rPr sz="2400" spc="-5" dirty="0">
                <a:latin typeface="Calibri"/>
                <a:cs typeface="Calibri"/>
              </a:rPr>
              <a:t>trained to predict the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But those language models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producing context-specific word  representations </a:t>
            </a:r>
            <a:r>
              <a:rPr sz="2400" dirty="0">
                <a:latin typeface="Calibri"/>
                <a:cs typeface="Calibri"/>
              </a:rPr>
              <a:t>at each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position!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848424B9-24D4-4D9A-A17F-B4B74C1CA8C9}"/>
              </a:ext>
            </a:extLst>
          </p:cNvPr>
          <p:cNvGrpSpPr/>
          <p:nvPr/>
        </p:nvGrpSpPr>
        <p:grpSpPr>
          <a:xfrm>
            <a:off x="2204139" y="3398597"/>
            <a:ext cx="4562475" cy="2829560"/>
            <a:chOff x="2204139" y="3643791"/>
            <a:chExt cx="4562475" cy="282956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CFA8A3A-7696-4F53-A10B-8CEF1A198DC9}"/>
                </a:ext>
              </a:extLst>
            </p:cNvPr>
            <p:cNvSpPr/>
            <p:nvPr/>
          </p:nvSpPr>
          <p:spPr>
            <a:xfrm>
              <a:off x="3368959" y="6164098"/>
              <a:ext cx="111125" cy="283210"/>
            </a:xfrm>
            <a:custGeom>
              <a:avLst/>
              <a:gdLst/>
              <a:ahLst/>
              <a:cxnLst/>
              <a:rect l="l" t="t" r="r" b="b"/>
              <a:pathLst>
                <a:path w="111125" h="283210">
                  <a:moveTo>
                    <a:pt x="54086" y="37798"/>
                  </a:moveTo>
                  <a:lnTo>
                    <a:pt x="44915" y="54329"/>
                  </a:lnTo>
                  <a:lnTo>
                    <a:pt x="49842" y="283084"/>
                  </a:lnTo>
                  <a:lnTo>
                    <a:pt x="68888" y="282673"/>
                  </a:lnTo>
                  <a:lnTo>
                    <a:pt x="63961" y="53918"/>
                  </a:lnTo>
                  <a:lnTo>
                    <a:pt x="54086" y="37798"/>
                  </a:lnTo>
                  <a:close/>
                </a:path>
                <a:path w="111125" h="283210">
                  <a:moveTo>
                    <a:pt x="53272" y="0"/>
                  </a:moveTo>
                  <a:lnTo>
                    <a:pt x="0" y="96017"/>
                  </a:lnTo>
                  <a:lnTo>
                    <a:pt x="1659" y="101815"/>
                  </a:lnTo>
                  <a:lnTo>
                    <a:pt x="10859" y="106919"/>
                  </a:lnTo>
                  <a:lnTo>
                    <a:pt x="16657" y="105259"/>
                  </a:lnTo>
                  <a:lnTo>
                    <a:pt x="44915" y="54329"/>
                  </a:lnTo>
                  <a:lnTo>
                    <a:pt x="44156" y="19104"/>
                  </a:lnTo>
                  <a:lnTo>
                    <a:pt x="63202" y="18694"/>
                  </a:lnTo>
                  <a:lnTo>
                    <a:pt x="64724" y="18694"/>
                  </a:lnTo>
                  <a:lnTo>
                    <a:pt x="53272" y="0"/>
                  </a:lnTo>
                  <a:close/>
                </a:path>
                <a:path w="111125" h="283210">
                  <a:moveTo>
                    <a:pt x="64724" y="18694"/>
                  </a:moveTo>
                  <a:lnTo>
                    <a:pt x="63202" y="18694"/>
                  </a:lnTo>
                  <a:lnTo>
                    <a:pt x="63961" y="53918"/>
                  </a:lnTo>
                  <a:lnTo>
                    <a:pt x="94386" y="103585"/>
                  </a:lnTo>
                  <a:lnTo>
                    <a:pt x="100249" y="104994"/>
                  </a:lnTo>
                  <a:lnTo>
                    <a:pt x="109221" y="99498"/>
                  </a:lnTo>
                  <a:lnTo>
                    <a:pt x="110629" y="93634"/>
                  </a:lnTo>
                  <a:lnTo>
                    <a:pt x="64724" y="18694"/>
                  </a:lnTo>
                  <a:close/>
                </a:path>
                <a:path w="111125" h="283210">
                  <a:moveTo>
                    <a:pt x="63202" y="18694"/>
                  </a:moveTo>
                  <a:lnTo>
                    <a:pt x="44156" y="19104"/>
                  </a:lnTo>
                  <a:lnTo>
                    <a:pt x="44915" y="54329"/>
                  </a:lnTo>
                  <a:lnTo>
                    <a:pt x="54086" y="37798"/>
                  </a:lnTo>
                  <a:lnTo>
                    <a:pt x="45557" y="23874"/>
                  </a:lnTo>
                  <a:lnTo>
                    <a:pt x="62009" y="23520"/>
                  </a:lnTo>
                  <a:lnTo>
                    <a:pt x="63306" y="23520"/>
                  </a:lnTo>
                  <a:lnTo>
                    <a:pt x="63202" y="18694"/>
                  </a:lnTo>
                  <a:close/>
                </a:path>
                <a:path w="111125" h="283210">
                  <a:moveTo>
                    <a:pt x="63306" y="23520"/>
                  </a:moveTo>
                  <a:lnTo>
                    <a:pt x="62009" y="23520"/>
                  </a:lnTo>
                  <a:lnTo>
                    <a:pt x="54086" y="37798"/>
                  </a:lnTo>
                  <a:lnTo>
                    <a:pt x="63961" y="53918"/>
                  </a:lnTo>
                  <a:lnTo>
                    <a:pt x="63306" y="23520"/>
                  </a:lnTo>
                  <a:close/>
                </a:path>
                <a:path w="111125" h="283210">
                  <a:moveTo>
                    <a:pt x="62009" y="23520"/>
                  </a:moveTo>
                  <a:lnTo>
                    <a:pt x="45557" y="23874"/>
                  </a:lnTo>
                  <a:lnTo>
                    <a:pt x="54086" y="37798"/>
                  </a:lnTo>
                  <a:lnTo>
                    <a:pt x="62009" y="2352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E903B915-3B59-4993-8FDC-1959C71BC00A}"/>
                </a:ext>
              </a:extLst>
            </p:cNvPr>
            <p:cNvSpPr/>
            <p:nvPr/>
          </p:nvSpPr>
          <p:spPr>
            <a:xfrm>
              <a:off x="3454819" y="6257650"/>
              <a:ext cx="192665" cy="179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4BE0977-B1BD-4DD7-8028-3496C2C2281E}"/>
                </a:ext>
              </a:extLst>
            </p:cNvPr>
            <p:cNvSpPr/>
            <p:nvPr/>
          </p:nvSpPr>
          <p:spPr>
            <a:xfrm>
              <a:off x="2960252" y="5783203"/>
              <a:ext cx="266523" cy="130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FF38545-0445-41E2-B1AE-34720000066A}"/>
                </a:ext>
              </a:extLst>
            </p:cNvPr>
            <p:cNvSpPr/>
            <p:nvPr/>
          </p:nvSpPr>
          <p:spPr>
            <a:xfrm>
              <a:off x="3357468" y="5596301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40101FB-5E1D-4C89-9CE5-493B8994A399}"/>
                </a:ext>
              </a:extLst>
            </p:cNvPr>
            <p:cNvSpPr/>
            <p:nvPr/>
          </p:nvSpPr>
          <p:spPr>
            <a:xfrm>
              <a:off x="3357468" y="5730090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F6F37A16-0323-42B6-AF11-E6D1DBBCFC0C}"/>
                </a:ext>
              </a:extLst>
            </p:cNvPr>
            <p:cNvSpPr/>
            <p:nvPr/>
          </p:nvSpPr>
          <p:spPr>
            <a:xfrm>
              <a:off x="3357468" y="5863878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51BEFB10-373D-4319-AE4E-953EC0FFEDB6}"/>
                </a:ext>
              </a:extLst>
            </p:cNvPr>
            <p:cNvSpPr/>
            <p:nvPr/>
          </p:nvSpPr>
          <p:spPr>
            <a:xfrm>
              <a:off x="3357468" y="5997667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19F767A5-09AF-42BA-8119-56DB5D5817F9}"/>
                </a:ext>
              </a:extLst>
            </p:cNvPr>
            <p:cNvSpPr/>
            <p:nvPr/>
          </p:nvSpPr>
          <p:spPr>
            <a:xfrm>
              <a:off x="3272933" y="5546512"/>
              <a:ext cx="299085" cy="617855"/>
            </a:xfrm>
            <a:custGeom>
              <a:avLst/>
              <a:gdLst/>
              <a:ahLst/>
              <a:cxnLst/>
              <a:rect l="l" t="t" r="r" b="b"/>
              <a:pathLst>
                <a:path w="299085" h="617854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567862"/>
                  </a:lnTo>
                  <a:lnTo>
                    <a:pt x="294688" y="587234"/>
                  </a:lnTo>
                  <a:lnTo>
                    <a:pt x="284022" y="603053"/>
                  </a:lnTo>
                  <a:lnTo>
                    <a:pt x="268203" y="613719"/>
                  </a:lnTo>
                  <a:lnTo>
                    <a:pt x="248831" y="617630"/>
                  </a:lnTo>
                  <a:lnTo>
                    <a:pt x="49767" y="617630"/>
                  </a:lnTo>
                  <a:lnTo>
                    <a:pt x="30395" y="613719"/>
                  </a:lnTo>
                  <a:lnTo>
                    <a:pt x="14576" y="603053"/>
                  </a:lnTo>
                  <a:lnTo>
                    <a:pt x="3910" y="587234"/>
                  </a:lnTo>
                  <a:lnTo>
                    <a:pt x="0" y="567862"/>
                  </a:lnTo>
                  <a:lnTo>
                    <a:pt x="0" y="49767"/>
                  </a:lnTo>
                  <a:lnTo>
                    <a:pt x="3910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004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C0D52223-2160-4B9F-AF4A-EAF1B204AFB4}"/>
                </a:ext>
              </a:extLst>
            </p:cNvPr>
            <p:cNvSpPr/>
            <p:nvPr/>
          </p:nvSpPr>
          <p:spPr>
            <a:xfrm>
              <a:off x="3469493" y="5385935"/>
              <a:ext cx="267488" cy="1283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651D61F-3528-4FBD-9DB4-D8ECEE2E9854}"/>
                </a:ext>
              </a:extLst>
            </p:cNvPr>
            <p:cNvSpPr/>
            <p:nvPr/>
          </p:nvSpPr>
          <p:spPr>
            <a:xfrm>
              <a:off x="3141225" y="4458387"/>
              <a:ext cx="255986" cy="1174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7EAC1E14-461A-46CF-9AE9-E37C5CF338A8}"/>
                </a:ext>
              </a:extLst>
            </p:cNvPr>
            <p:cNvSpPr/>
            <p:nvPr/>
          </p:nvSpPr>
          <p:spPr>
            <a:xfrm>
              <a:off x="3363560" y="4635106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A122F33-B6FC-4669-9ADD-8494A9D0B5B2}"/>
                </a:ext>
              </a:extLst>
            </p:cNvPr>
            <p:cNvSpPr/>
            <p:nvPr/>
          </p:nvSpPr>
          <p:spPr>
            <a:xfrm>
              <a:off x="3363560" y="4785168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2FF65D0-12C4-495C-B80C-36D8193826E6}"/>
                </a:ext>
              </a:extLst>
            </p:cNvPr>
            <p:cNvSpPr/>
            <p:nvPr/>
          </p:nvSpPr>
          <p:spPr>
            <a:xfrm>
              <a:off x="3363560" y="4935230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2726F3AA-AD83-4203-A6A4-B870C3C8B2E9}"/>
                </a:ext>
              </a:extLst>
            </p:cNvPr>
            <p:cNvSpPr/>
            <p:nvPr/>
          </p:nvSpPr>
          <p:spPr>
            <a:xfrm>
              <a:off x="3363560" y="5085290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8F76902F-9FCE-4738-BCDB-B3E72CBF89CD}"/>
                </a:ext>
              </a:extLst>
            </p:cNvPr>
            <p:cNvSpPr/>
            <p:nvPr/>
          </p:nvSpPr>
          <p:spPr>
            <a:xfrm>
              <a:off x="3279025" y="4578103"/>
              <a:ext cx="299085" cy="692785"/>
            </a:xfrm>
            <a:custGeom>
              <a:avLst/>
              <a:gdLst/>
              <a:ahLst/>
              <a:cxnLst/>
              <a:rect l="l" t="t" r="r" b="b"/>
              <a:pathLst>
                <a:path w="299085" h="692785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642985"/>
                  </a:lnTo>
                  <a:lnTo>
                    <a:pt x="294688" y="662357"/>
                  </a:lnTo>
                  <a:lnTo>
                    <a:pt x="284022" y="678176"/>
                  </a:lnTo>
                  <a:lnTo>
                    <a:pt x="268203" y="688842"/>
                  </a:lnTo>
                  <a:lnTo>
                    <a:pt x="248831" y="692753"/>
                  </a:lnTo>
                  <a:lnTo>
                    <a:pt x="49767" y="692753"/>
                  </a:lnTo>
                  <a:lnTo>
                    <a:pt x="30395" y="688842"/>
                  </a:lnTo>
                  <a:lnTo>
                    <a:pt x="14576" y="678176"/>
                  </a:lnTo>
                  <a:lnTo>
                    <a:pt x="3911" y="662357"/>
                  </a:lnTo>
                  <a:lnTo>
                    <a:pt x="0" y="642985"/>
                  </a:lnTo>
                  <a:lnTo>
                    <a:pt x="0" y="49767"/>
                  </a:lnTo>
                  <a:lnTo>
                    <a:pt x="3911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6015352-AB77-4135-BE13-1D803C116484}"/>
                </a:ext>
              </a:extLst>
            </p:cNvPr>
            <p:cNvSpPr/>
            <p:nvPr/>
          </p:nvSpPr>
          <p:spPr>
            <a:xfrm>
              <a:off x="2709367" y="4890363"/>
              <a:ext cx="775335" cy="656590"/>
            </a:xfrm>
            <a:custGeom>
              <a:avLst/>
              <a:gdLst/>
              <a:ahLst/>
              <a:cxnLst/>
              <a:rect l="l" t="t" r="r" b="b"/>
              <a:pathLst>
                <a:path w="775335" h="656589">
                  <a:moveTo>
                    <a:pt x="570903" y="55321"/>
                  </a:moveTo>
                  <a:lnTo>
                    <a:pt x="476059" y="0"/>
                  </a:lnTo>
                  <a:lnTo>
                    <a:pt x="470230" y="1524"/>
                  </a:lnTo>
                  <a:lnTo>
                    <a:pt x="464921" y="10617"/>
                  </a:lnTo>
                  <a:lnTo>
                    <a:pt x="466458" y="16446"/>
                  </a:lnTo>
                  <a:lnTo>
                    <a:pt x="516775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516775" y="64846"/>
                  </a:lnTo>
                  <a:lnTo>
                    <a:pt x="466458" y="94195"/>
                  </a:lnTo>
                  <a:lnTo>
                    <a:pt x="464921" y="100025"/>
                  </a:lnTo>
                  <a:lnTo>
                    <a:pt x="470230" y="109118"/>
                  </a:lnTo>
                  <a:lnTo>
                    <a:pt x="476059" y="110655"/>
                  </a:lnTo>
                  <a:lnTo>
                    <a:pt x="554583" y="64846"/>
                  </a:lnTo>
                  <a:lnTo>
                    <a:pt x="570903" y="55321"/>
                  </a:lnTo>
                  <a:close/>
                </a:path>
                <a:path w="775335" h="656589">
                  <a:moveTo>
                    <a:pt x="774750" y="475030"/>
                  </a:moveTo>
                  <a:lnTo>
                    <a:pt x="730072" y="399313"/>
                  </a:lnTo>
                  <a:lnTo>
                    <a:pt x="718947" y="380453"/>
                  </a:lnTo>
                  <a:lnTo>
                    <a:pt x="664095" y="475576"/>
                  </a:lnTo>
                  <a:lnTo>
                    <a:pt x="665657" y="481406"/>
                  </a:lnTo>
                  <a:lnTo>
                    <a:pt x="674776" y="486664"/>
                  </a:lnTo>
                  <a:lnTo>
                    <a:pt x="680605" y="485089"/>
                  </a:lnTo>
                  <a:lnTo>
                    <a:pt x="709701" y="434632"/>
                  </a:lnTo>
                  <a:lnTo>
                    <a:pt x="710806" y="656196"/>
                  </a:lnTo>
                  <a:lnTo>
                    <a:pt x="729843" y="656107"/>
                  </a:lnTo>
                  <a:lnTo>
                    <a:pt x="728751" y="434543"/>
                  </a:lnTo>
                  <a:lnTo>
                    <a:pt x="758342" y="484708"/>
                  </a:lnTo>
                  <a:lnTo>
                    <a:pt x="764184" y="486206"/>
                  </a:lnTo>
                  <a:lnTo>
                    <a:pt x="773252" y="480860"/>
                  </a:lnTo>
                  <a:lnTo>
                    <a:pt x="774750" y="47503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ECBD1D44-B2DB-44C8-867D-D606D5650DE8}"/>
                </a:ext>
              </a:extLst>
            </p:cNvPr>
            <p:cNvSpPr/>
            <p:nvPr/>
          </p:nvSpPr>
          <p:spPr>
            <a:xfrm>
              <a:off x="2801908" y="4735403"/>
              <a:ext cx="348902" cy="1886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2E23B4C6-F237-477B-87F0-DC0575B032E2}"/>
                </a:ext>
              </a:extLst>
            </p:cNvPr>
            <p:cNvSpPr/>
            <p:nvPr/>
          </p:nvSpPr>
          <p:spPr>
            <a:xfrm>
              <a:off x="3391391" y="4224003"/>
              <a:ext cx="111125" cy="354330"/>
            </a:xfrm>
            <a:custGeom>
              <a:avLst/>
              <a:gdLst/>
              <a:ahLst/>
              <a:cxnLst/>
              <a:rect l="l" t="t" r="r" b="b"/>
              <a:pathLst>
                <a:path w="111125" h="354329">
                  <a:moveTo>
                    <a:pt x="56235" y="37801"/>
                  </a:moveTo>
                  <a:lnTo>
                    <a:pt x="46449" y="53975"/>
                  </a:lnTo>
                  <a:lnTo>
                    <a:pt x="41642" y="353947"/>
                  </a:lnTo>
                  <a:lnTo>
                    <a:pt x="60689" y="354253"/>
                  </a:lnTo>
                  <a:lnTo>
                    <a:pt x="65497" y="54280"/>
                  </a:lnTo>
                  <a:lnTo>
                    <a:pt x="56235" y="37801"/>
                  </a:lnTo>
                  <a:close/>
                </a:path>
                <a:path w="111125" h="354329">
                  <a:moveTo>
                    <a:pt x="67378" y="18747"/>
                  </a:moveTo>
                  <a:lnTo>
                    <a:pt x="47014" y="18747"/>
                  </a:lnTo>
                  <a:lnTo>
                    <a:pt x="66061" y="19052"/>
                  </a:lnTo>
                  <a:lnTo>
                    <a:pt x="65497" y="54280"/>
                  </a:lnTo>
                  <a:lnTo>
                    <a:pt x="94035" y="105055"/>
                  </a:lnTo>
                  <a:lnTo>
                    <a:pt x="99842" y="106683"/>
                  </a:lnTo>
                  <a:lnTo>
                    <a:pt x="109014" y="101528"/>
                  </a:lnTo>
                  <a:lnTo>
                    <a:pt x="110642" y="95722"/>
                  </a:lnTo>
                  <a:lnTo>
                    <a:pt x="67378" y="18747"/>
                  </a:lnTo>
                  <a:close/>
                </a:path>
                <a:path w="111125" h="354329">
                  <a:moveTo>
                    <a:pt x="56841" y="0"/>
                  </a:moveTo>
                  <a:lnTo>
                    <a:pt x="0" y="93949"/>
                  </a:lnTo>
                  <a:lnTo>
                    <a:pt x="1441" y="99805"/>
                  </a:lnTo>
                  <a:lnTo>
                    <a:pt x="10443" y="105251"/>
                  </a:lnTo>
                  <a:lnTo>
                    <a:pt x="16299" y="103809"/>
                  </a:lnTo>
                  <a:lnTo>
                    <a:pt x="46449" y="53975"/>
                  </a:lnTo>
                  <a:lnTo>
                    <a:pt x="47014" y="18747"/>
                  </a:lnTo>
                  <a:lnTo>
                    <a:pt x="67378" y="18747"/>
                  </a:lnTo>
                  <a:lnTo>
                    <a:pt x="56841" y="0"/>
                  </a:lnTo>
                  <a:close/>
                </a:path>
                <a:path w="111125" h="354329">
                  <a:moveTo>
                    <a:pt x="65989" y="23567"/>
                  </a:moveTo>
                  <a:lnTo>
                    <a:pt x="48234" y="23567"/>
                  </a:lnTo>
                  <a:lnTo>
                    <a:pt x="64687" y="23831"/>
                  </a:lnTo>
                  <a:lnTo>
                    <a:pt x="56235" y="37801"/>
                  </a:lnTo>
                  <a:lnTo>
                    <a:pt x="65497" y="54280"/>
                  </a:lnTo>
                  <a:lnTo>
                    <a:pt x="65989" y="23567"/>
                  </a:lnTo>
                  <a:close/>
                </a:path>
                <a:path w="111125" h="354329">
                  <a:moveTo>
                    <a:pt x="47014" y="18747"/>
                  </a:moveTo>
                  <a:lnTo>
                    <a:pt x="46449" y="53975"/>
                  </a:lnTo>
                  <a:lnTo>
                    <a:pt x="56235" y="37801"/>
                  </a:lnTo>
                  <a:lnTo>
                    <a:pt x="48234" y="23567"/>
                  </a:lnTo>
                  <a:lnTo>
                    <a:pt x="65989" y="23567"/>
                  </a:lnTo>
                  <a:lnTo>
                    <a:pt x="66061" y="19052"/>
                  </a:lnTo>
                  <a:lnTo>
                    <a:pt x="47014" y="18747"/>
                  </a:lnTo>
                  <a:close/>
                </a:path>
                <a:path w="111125" h="354329">
                  <a:moveTo>
                    <a:pt x="48234" y="23567"/>
                  </a:moveTo>
                  <a:lnTo>
                    <a:pt x="56235" y="37801"/>
                  </a:lnTo>
                  <a:lnTo>
                    <a:pt x="64687" y="23831"/>
                  </a:lnTo>
                  <a:lnTo>
                    <a:pt x="48234" y="2356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CF3CE73D-BC71-4CBF-BEA6-E0857CBD97EC}"/>
                </a:ext>
              </a:extLst>
            </p:cNvPr>
            <p:cNvSpPr/>
            <p:nvPr/>
          </p:nvSpPr>
          <p:spPr>
            <a:xfrm>
              <a:off x="3493358" y="4275339"/>
              <a:ext cx="209803" cy="153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C4932D4B-0A6E-4DC8-BEE5-0DFB5DCAEDC3}"/>
                </a:ext>
              </a:extLst>
            </p:cNvPr>
            <p:cNvSpPr/>
            <p:nvPr/>
          </p:nvSpPr>
          <p:spPr>
            <a:xfrm>
              <a:off x="3330714" y="4027852"/>
              <a:ext cx="273292" cy="1544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89A9010F-D4FD-4D91-94B6-ED054AEC1B90}"/>
                </a:ext>
              </a:extLst>
            </p:cNvPr>
            <p:cNvSpPr/>
            <p:nvPr/>
          </p:nvSpPr>
          <p:spPr>
            <a:xfrm>
              <a:off x="5599827" y="5766774"/>
              <a:ext cx="267501" cy="13186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19B7E5EB-8C07-453D-8DA6-0EFCADEC23E9}"/>
                </a:ext>
              </a:extLst>
            </p:cNvPr>
            <p:cNvSpPr/>
            <p:nvPr/>
          </p:nvSpPr>
          <p:spPr>
            <a:xfrm>
              <a:off x="5971161" y="5616269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0C231C7E-ECF7-4B38-871E-2FE79A7850C2}"/>
                </a:ext>
              </a:extLst>
            </p:cNvPr>
            <p:cNvSpPr/>
            <p:nvPr/>
          </p:nvSpPr>
          <p:spPr>
            <a:xfrm>
              <a:off x="5971161" y="5750058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11A3DAA6-C090-4AA1-B880-81ECFA4DB5D6}"/>
                </a:ext>
              </a:extLst>
            </p:cNvPr>
            <p:cNvSpPr/>
            <p:nvPr/>
          </p:nvSpPr>
          <p:spPr>
            <a:xfrm>
              <a:off x="5971161" y="5883846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6F3C261F-0F54-442B-A878-C1F480657128}"/>
                </a:ext>
              </a:extLst>
            </p:cNvPr>
            <p:cNvSpPr/>
            <p:nvPr/>
          </p:nvSpPr>
          <p:spPr>
            <a:xfrm>
              <a:off x="5971161" y="6017635"/>
              <a:ext cx="138489" cy="1082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7B5E738C-5FAA-46DE-8B9C-8DB2164D7724}"/>
                </a:ext>
              </a:extLst>
            </p:cNvPr>
            <p:cNvSpPr/>
            <p:nvPr/>
          </p:nvSpPr>
          <p:spPr>
            <a:xfrm>
              <a:off x="5886624" y="5566480"/>
              <a:ext cx="299085" cy="617855"/>
            </a:xfrm>
            <a:custGeom>
              <a:avLst/>
              <a:gdLst/>
              <a:ahLst/>
              <a:cxnLst/>
              <a:rect l="l" t="t" r="r" b="b"/>
              <a:pathLst>
                <a:path w="299085" h="617854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567862"/>
                  </a:lnTo>
                  <a:lnTo>
                    <a:pt x="294688" y="587234"/>
                  </a:lnTo>
                  <a:lnTo>
                    <a:pt x="284022" y="603053"/>
                  </a:lnTo>
                  <a:lnTo>
                    <a:pt x="268203" y="613719"/>
                  </a:lnTo>
                  <a:lnTo>
                    <a:pt x="248831" y="617630"/>
                  </a:lnTo>
                  <a:lnTo>
                    <a:pt x="49767" y="617630"/>
                  </a:lnTo>
                  <a:lnTo>
                    <a:pt x="30395" y="613719"/>
                  </a:lnTo>
                  <a:lnTo>
                    <a:pt x="14576" y="603053"/>
                  </a:lnTo>
                  <a:lnTo>
                    <a:pt x="3910" y="587234"/>
                  </a:lnTo>
                  <a:lnTo>
                    <a:pt x="0" y="567862"/>
                  </a:lnTo>
                  <a:lnTo>
                    <a:pt x="0" y="49767"/>
                  </a:lnTo>
                  <a:lnTo>
                    <a:pt x="3910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004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C7B555A7-FF52-4D95-9B86-7320D805FA2A}"/>
                </a:ext>
              </a:extLst>
            </p:cNvPr>
            <p:cNvSpPr/>
            <p:nvPr/>
          </p:nvSpPr>
          <p:spPr>
            <a:xfrm>
              <a:off x="5980597" y="6184067"/>
              <a:ext cx="111125" cy="283210"/>
            </a:xfrm>
            <a:custGeom>
              <a:avLst/>
              <a:gdLst/>
              <a:ahLst/>
              <a:cxnLst/>
              <a:rect l="l" t="t" r="r" b="b"/>
              <a:pathLst>
                <a:path w="111125" h="28321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282879"/>
                  </a:lnTo>
                  <a:lnTo>
                    <a:pt x="64852" y="28287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28321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283210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283210">
                  <a:moveTo>
                    <a:pt x="64853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3"/>
                  </a:lnTo>
                  <a:close/>
                </a:path>
                <a:path w="111125" h="28321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3" y="23703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28321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D055FE4D-88C8-43B4-82FF-3D0F52A205F4}"/>
                </a:ext>
              </a:extLst>
            </p:cNvPr>
            <p:cNvSpPr/>
            <p:nvPr/>
          </p:nvSpPr>
          <p:spPr>
            <a:xfrm>
              <a:off x="6055827" y="6257650"/>
              <a:ext cx="192665" cy="179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BBFAC7D7-E57B-49C9-83C3-74321A9A9DDC}"/>
                </a:ext>
              </a:extLst>
            </p:cNvPr>
            <p:cNvSpPr/>
            <p:nvPr/>
          </p:nvSpPr>
          <p:spPr>
            <a:xfrm>
              <a:off x="6083185" y="5385935"/>
              <a:ext cx="267488" cy="1283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C27AE8FF-62D5-47B7-A896-35C5647DA4B8}"/>
                </a:ext>
              </a:extLst>
            </p:cNvPr>
            <p:cNvSpPr/>
            <p:nvPr/>
          </p:nvSpPr>
          <p:spPr>
            <a:xfrm>
              <a:off x="5321846" y="4889131"/>
              <a:ext cx="775970" cy="677545"/>
            </a:xfrm>
            <a:custGeom>
              <a:avLst/>
              <a:gdLst/>
              <a:ahLst/>
              <a:cxnLst/>
              <a:rect l="l" t="t" r="r" b="b"/>
              <a:pathLst>
                <a:path w="775970" h="677545">
                  <a:moveTo>
                    <a:pt x="570903" y="55321"/>
                  </a:moveTo>
                  <a:lnTo>
                    <a:pt x="476059" y="0"/>
                  </a:lnTo>
                  <a:lnTo>
                    <a:pt x="470230" y="1536"/>
                  </a:lnTo>
                  <a:lnTo>
                    <a:pt x="464921" y="10617"/>
                  </a:lnTo>
                  <a:lnTo>
                    <a:pt x="466458" y="16446"/>
                  </a:lnTo>
                  <a:lnTo>
                    <a:pt x="516775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516775" y="64846"/>
                  </a:lnTo>
                  <a:lnTo>
                    <a:pt x="466458" y="94195"/>
                  </a:lnTo>
                  <a:lnTo>
                    <a:pt x="464921" y="100025"/>
                  </a:lnTo>
                  <a:lnTo>
                    <a:pt x="470230" y="109118"/>
                  </a:lnTo>
                  <a:lnTo>
                    <a:pt x="476059" y="110655"/>
                  </a:lnTo>
                  <a:lnTo>
                    <a:pt x="554583" y="64846"/>
                  </a:lnTo>
                  <a:lnTo>
                    <a:pt x="570903" y="55321"/>
                  </a:lnTo>
                  <a:close/>
                </a:path>
                <a:path w="775970" h="677545">
                  <a:moveTo>
                    <a:pt x="775487" y="496506"/>
                  </a:moveTo>
                  <a:lnTo>
                    <a:pt x="731189" y="420560"/>
                  </a:lnTo>
                  <a:lnTo>
                    <a:pt x="720166" y="401650"/>
                  </a:lnTo>
                  <a:lnTo>
                    <a:pt x="664832" y="496506"/>
                  </a:lnTo>
                  <a:lnTo>
                    <a:pt x="666369" y="502335"/>
                  </a:lnTo>
                  <a:lnTo>
                    <a:pt x="675462" y="507631"/>
                  </a:lnTo>
                  <a:lnTo>
                    <a:pt x="681291" y="506107"/>
                  </a:lnTo>
                  <a:lnTo>
                    <a:pt x="710641" y="455790"/>
                  </a:lnTo>
                  <a:lnTo>
                    <a:pt x="710641" y="677354"/>
                  </a:lnTo>
                  <a:lnTo>
                    <a:pt x="729691" y="677354"/>
                  </a:lnTo>
                  <a:lnTo>
                    <a:pt x="729691" y="455790"/>
                  </a:lnTo>
                  <a:lnTo>
                    <a:pt x="759040" y="506107"/>
                  </a:lnTo>
                  <a:lnTo>
                    <a:pt x="764870" y="507631"/>
                  </a:lnTo>
                  <a:lnTo>
                    <a:pt x="773963" y="502335"/>
                  </a:lnTo>
                  <a:lnTo>
                    <a:pt x="775487" y="49650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7FB12377-BC9A-4C42-9E21-C08DCEFBE6BB}"/>
                </a:ext>
              </a:extLst>
            </p:cNvPr>
            <p:cNvSpPr/>
            <p:nvPr/>
          </p:nvSpPr>
          <p:spPr>
            <a:xfrm>
              <a:off x="5414389" y="4735403"/>
              <a:ext cx="348900" cy="1886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FB46FFBF-CA4B-4A23-9812-8B6CC71EB012}"/>
                </a:ext>
              </a:extLst>
            </p:cNvPr>
            <p:cNvSpPr/>
            <p:nvPr/>
          </p:nvSpPr>
          <p:spPr>
            <a:xfrm>
              <a:off x="5712970" y="4461223"/>
              <a:ext cx="263139" cy="1204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8D770AE1-677F-4EDA-8146-248048C6E531}"/>
                </a:ext>
              </a:extLst>
            </p:cNvPr>
            <p:cNvSpPr/>
            <p:nvPr/>
          </p:nvSpPr>
          <p:spPr>
            <a:xfrm>
              <a:off x="5977251" y="4655074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ACA3465F-C629-42D2-9BA2-FDCE54299700}"/>
                </a:ext>
              </a:extLst>
            </p:cNvPr>
            <p:cNvSpPr/>
            <p:nvPr/>
          </p:nvSpPr>
          <p:spPr>
            <a:xfrm>
              <a:off x="5977251" y="4805134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BE1468AF-BCB1-4A71-A711-AE5AEA7F822F}"/>
                </a:ext>
              </a:extLst>
            </p:cNvPr>
            <p:cNvSpPr/>
            <p:nvPr/>
          </p:nvSpPr>
          <p:spPr>
            <a:xfrm>
              <a:off x="5977251" y="4955196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B2F1409C-707C-4C28-A1C6-80CD38A0E784}"/>
                </a:ext>
              </a:extLst>
            </p:cNvPr>
            <p:cNvSpPr/>
            <p:nvPr/>
          </p:nvSpPr>
          <p:spPr>
            <a:xfrm>
              <a:off x="5977251" y="5105258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567EF666-3116-4837-9FA0-B822CD24F1B5}"/>
                </a:ext>
              </a:extLst>
            </p:cNvPr>
            <p:cNvSpPr/>
            <p:nvPr/>
          </p:nvSpPr>
          <p:spPr>
            <a:xfrm>
              <a:off x="5892716" y="4598072"/>
              <a:ext cx="299085" cy="692785"/>
            </a:xfrm>
            <a:custGeom>
              <a:avLst/>
              <a:gdLst/>
              <a:ahLst/>
              <a:cxnLst/>
              <a:rect l="l" t="t" r="r" b="b"/>
              <a:pathLst>
                <a:path w="299085" h="692785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642985"/>
                  </a:lnTo>
                  <a:lnTo>
                    <a:pt x="294688" y="662357"/>
                  </a:lnTo>
                  <a:lnTo>
                    <a:pt x="284022" y="678176"/>
                  </a:lnTo>
                  <a:lnTo>
                    <a:pt x="268203" y="688842"/>
                  </a:lnTo>
                  <a:lnTo>
                    <a:pt x="248831" y="692753"/>
                  </a:lnTo>
                  <a:lnTo>
                    <a:pt x="49767" y="692753"/>
                  </a:lnTo>
                  <a:lnTo>
                    <a:pt x="30395" y="688842"/>
                  </a:lnTo>
                  <a:lnTo>
                    <a:pt x="14576" y="678176"/>
                  </a:lnTo>
                  <a:lnTo>
                    <a:pt x="3911" y="662357"/>
                  </a:lnTo>
                  <a:lnTo>
                    <a:pt x="0" y="642985"/>
                  </a:lnTo>
                  <a:lnTo>
                    <a:pt x="0" y="49767"/>
                  </a:lnTo>
                  <a:lnTo>
                    <a:pt x="3911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34292A9A-6A80-4887-AA3A-86792CBBC9F0}"/>
                </a:ext>
              </a:extLst>
            </p:cNvPr>
            <p:cNvSpPr/>
            <p:nvPr/>
          </p:nvSpPr>
          <p:spPr>
            <a:xfrm>
              <a:off x="5986689" y="4224003"/>
              <a:ext cx="111125" cy="374650"/>
            </a:xfrm>
            <a:custGeom>
              <a:avLst/>
              <a:gdLst/>
              <a:ahLst/>
              <a:cxnLst/>
              <a:rect l="l" t="t" r="r" b="b"/>
              <a:pathLst>
                <a:path w="111125" h="37465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374068"/>
                  </a:lnTo>
                  <a:lnTo>
                    <a:pt x="64852" y="37406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374650">
                  <a:moveTo>
                    <a:pt x="66354" y="18903"/>
                  </a:move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37465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7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374650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374650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374650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AD90F50C-8644-4E67-B8AF-F0781405184E}"/>
                </a:ext>
              </a:extLst>
            </p:cNvPr>
            <p:cNvSpPr/>
            <p:nvPr/>
          </p:nvSpPr>
          <p:spPr>
            <a:xfrm>
              <a:off x="6127902" y="4303612"/>
              <a:ext cx="161573" cy="1116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BB46480B-8609-49B0-B71C-B024468559AA}"/>
                </a:ext>
              </a:extLst>
            </p:cNvPr>
            <p:cNvSpPr/>
            <p:nvPr/>
          </p:nvSpPr>
          <p:spPr>
            <a:xfrm>
              <a:off x="5934991" y="4027852"/>
              <a:ext cx="271803" cy="15445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6C0D11FB-D5A2-4EB3-AD2E-93531597CA3D}"/>
                </a:ext>
              </a:extLst>
            </p:cNvPr>
            <p:cNvSpPr/>
            <p:nvPr/>
          </p:nvSpPr>
          <p:spPr>
            <a:xfrm>
              <a:off x="4717060" y="5766776"/>
              <a:ext cx="267523" cy="13186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B1077B72-02DE-449F-A9B4-EE035000EE05}"/>
                </a:ext>
              </a:extLst>
            </p:cNvPr>
            <p:cNvSpPr/>
            <p:nvPr/>
          </p:nvSpPr>
          <p:spPr>
            <a:xfrm>
              <a:off x="5092344" y="5622238"/>
              <a:ext cx="138489" cy="1082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CA0BD851-EEFD-4D29-AF2E-3B60231FBB87}"/>
                </a:ext>
              </a:extLst>
            </p:cNvPr>
            <p:cNvSpPr/>
            <p:nvPr/>
          </p:nvSpPr>
          <p:spPr>
            <a:xfrm>
              <a:off x="5092344" y="5756027"/>
              <a:ext cx="138489" cy="1082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EEE7CC7D-9EB2-4C0D-93B7-03353DE89F4B}"/>
                </a:ext>
              </a:extLst>
            </p:cNvPr>
            <p:cNvSpPr/>
            <p:nvPr/>
          </p:nvSpPr>
          <p:spPr>
            <a:xfrm>
              <a:off x="5092344" y="5889815"/>
              <a:ext cx="138489" cy="1082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379A5916-EB72-4304-933C-727BA4C01F75}"/>
                </a:ext>
              </a:extLst>
            </p:cNvPr>
            <p:cNvSpPr/>
            <p:nvPr/>
          </p:nvSpPr>
          <p:spPr>
            <a:xfrm>
              <a:off x="5092344" y="6023605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B6392C06-281D-47B8-84A4-208B9B287764}"/>
                </a:ext>
              </a:extLst>
            </p:cNvPr>
            <p:cNvSpPr/>
            <p:nvPr/>
          </p:nvSpPr>
          <p:spPr>
            <a:xfrm>
              <a:off x="5007808" y="5572451"/>
              <a:ext cx="299085" cy="617855"/>
            </a:xfrm>
            <a:custGeom>
              <a:avLst/>
              <a:gdLst/>
              <a:ahLst/>
              <a:cxnLst/>
              <a:rect l="l" t="t" r="r" b="b"/>
              <a:pathLst>
                <a:path w="299085" h="617854">
                  <a:moveTo>
                    <a:pt x="248831" y="0"/>
                  </a:moveTo>
                  <a:lnTo>
                    <a:pt x="268203" y="3910"/>
                  </a:lnTo>
                  <a:lnTo>
                    <a:pt x="284023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567863"/>
                  </a:lnTo>
                  <a:lnTo>
                    <a:pt x="294688" y="587235"/>
                  </a:lnTo>
                  <a:lnTo>
                    <a:pt x="284023" y="603054"/>
                  </a:lnTo>
                  <a:lnTo>
                    <a:pt x="268203" y="613720"/>
                  </a:lnTo>
                  <a:lnTo>
                    <a:pt x="248831" y="617631"/>
                  </a:lnTo>
                  <a:lnTo>
                    <a:pt x="49767" y="617631"/>
                  </a:lnTo>
                  <a:lnTo>
                    <a:pt x="30395" y="613720"/>
                  </a:lnTo>
                  <a:lnTo>
                    <a:pt x="14576" y="603054"/>
                  </a:lnTo>
                  <a:lnTo>
                    <a:pt x="3911" y="587235"/>
                  </a:lnTo>
                  <a:lnTo>
                    <a:pt x="0" y="567863"/>
                  </a:lnTo>
                  <a:lnTo>
                    <a:pt x="0" y="49767"/>
                  </a:lnTo>
                  <a:lnTo>
                    <a:pt x="3911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004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11883F4A-A579-48EC-87AB-5FA0B8998ADF}"/>
                </a:ext>
              </a:extLst>
            </p:cNvPr>
            <p:cNvSpPr/>
            <p:nvPr/>
          </p:nvSpPr>
          <p:spPr>
            <a:xfrm>
              <a:off x="5101780" y="6190037"/>
              <a:ext cx="111125" cy="283210"/>
            </a:xfrm>
            <a:custGeom>
              <a:avLst/>
              <a:gdLst/>
              <a:ahLst/>
              <a:cxnLst/>
              <a:rect l="l" t="t" r="r" b="b"/>
              <a:pathLst>
                <a:path w="111125" h="283210">
                  <a:moveTo>
                    <a:pt x="55328" y="37807"/>
                  </a:moveTo>
                  <a:lnTo>
                    <a:pt x="45803" y="54135"/>
                  </a:lnTo>
                  <a:lnTo>
                    <a:pt x="45802" y="282879"/>
                  </a:lnTo>
                  <a:lnTo>
                    <a:pt x="64852" y="282879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283210">
                  <a:moveTo>
                    <a:pt x="66355" y="18903"/>
                  </a:moveTo>
                  <a:lnTo>
                    <a:pt x="45803" y="18903"/>
                  </a:lnTo>
                  <a:lnTo>
                    <a:pt x="64853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4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5" y="18903"/>
                  </a:lnTo>
                  <a:close/>
                </a:path>
                <a:path w="111125" h="283210">
                  <a:moveTo>
                    <a:pt x="55328" y="0"/>
                  </a:moveTo>
                  <a:lnTo>
                    <a:pt x="0" y="94848"/>
                  </a:lnTo>
                  <a:lnTo>
                    <a:pt x="1535" y="100680"/>
                  </a:lnTo>
                  <a:lnTo>
                    <a:pt x="10622" y="105981"/>
                  </a:lnTo>
                  <a:lnTo>
                    <a:pt x="16455" y="104446"/>
                  </a:lnTo>
                  <a:lnTo>
                    <a:pt x="45802" y="54137"/>
                  </a:lnTo>
                  <a:lnTo>
                    <a:pt x="45803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283210">
                  <a:moveTo>
                    <a:pt x="64853" y="23702"/>
                  </a:moveTo>
                  <a:lnTo>
                    <a:pt x="47100" y="23702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3" y="54137"/>
                  </a:lnTo>
                  <a:lnTo>
                    <a:pt x="64853" y="23702"/>
                  </a:lnTo>
                  <a:close/>
                </a:path>
                <a:path w="111125" h="283210">
                  <a:moveTo>
                    <a:pt x="45803" y="18903"/>
                  </a:moveTo>
                  <a:lnTo>
                    <a:pt x="45803" y="54135"/>
                  </a:lnTo>
                  <a:lnTo>
                    <a:pt x="55328" y="37807"/>
                  </a:lnTo>
                  <a:lnTo>
                    <a:pt x="47100" y="23702"/>
                  </a:lnTo>
                  <a:lnTo>
                    <a:pt x="64853" y="23702"/>
                  </a:lnTo>
                  <a:lnTo>
                    <a:pt x="64853" y="18903"/>
                  </a:lnTo>
                  <a:lnTo>
                    <a:pt x="45803" y="18903"/>
                  </a:lnTo>
                  <a:close/>
                </a:path>
                <a:path w="111125" h="283210">
                  <a:moveTo>
                    <a:pt x="47100" y="23702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02084A0C-6440-4C6B-85F6-F2BBA0AECB72}"/>
                </a:ext>
              </a:extLst>
            </p:cNvPr>
            <p:cNvSpPr/>
            <p:nvPr/>
          </p:nvSpPr>
          <p:spPr>
            <a:xfrm>
              <a:off x="5177010" y="6257651"/>
              <a:ext cx="192665" cy="179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6E61A1A-09C2-4F61-8FE9-26394CDAF771}"/>
                </a:ext>
              </a:extLst>
            </p:cNvPr>
            <p:cNvSpPr/>
            <p:nvPr/>
          </p:nvSpPr>
          <p:spPr>
            <a:xfrm>
              <a:off x="5204367" y="5385935"/>
              <a:ext cx="267489" cy="1283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C39D14B-2788-430F-A10A-4ED3E85FB49A}"/>
                </a:ext>
              </a:extLst>
            </p:cNvPr>
            <p:cNvSpPr/>
            <p:nvPr/>
          </p:nvSpPr>
          <p:spPr>
            <a:xfrm>
              <a:off x="4835933" y="4445874"/>
              <a:ext cx="263556" cy="1357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4BCFA655-872D-4FBB-B7FA-12BE6511E41B}"/>
                </a:ext>
              </a:extLst>
            </p:cNvPr>
            <p:cNvSpPr/>
            <p:nvPr/>
          </p:nvSpPr>
          <p:spPr>
            <a:xfrm>
              <a:off x="5013899" y="4604041"/>
              <a:ext cx="299085" cy="692785"/>
            </a:xfrm>
            <a:custGeom>
              <a:avLst/>
              <a:gdLst/>
              <a:ahLst/>
              <a:cxnLst/>
              <a:rect l="l" t="t" r="r" b="b"/>
              <a:pathLst>
                <a:path w="299085" h="692785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642985"/>
                  </a:lnTo>
                  <a:lnTo>
                    <a:pt x="294688" y="662357"/>
                  </a:lnTo>
                  <a:lnTo>
                    <a:pt x="284022" y="678176"/>
                  </a:lnTo>
                  <a:lnTo>
                    <a:pt x="268203" y="688842"/>
                  </a:lnTo>
                  <a:lnTo>
                    <a:pt x="248831" y="692753"/>
                  </a:lnTo>
                  <a:lnTo>
                    <a:pt x="49767" y="692753"/>
                  </a:lnTo>
                  <a:lnTo>
                    <a:pt x="30395" y="688842"/>
                  </a:lnTo>
                  <a:lnTo>
                    <a:pt x="14576" y="678176"/>
                  </a:lnTo>
                  <a:lnTo>
                    <a:pt x="3911" y="662357"/>
                  </a:lnTo>
                  <a:lnTo>
                    <a:pt x="0" y="642985"/>
                  </a:lnTo>
                  <a:lnTo>
                    <a:pt x="0" y="49767"/>
                  </a:lnTo>
                  <a:lnTo>
                    <a:pt x="3911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8866028B-836A-4C62-ADB5-68CC5CFB05AA}"/>
                </a:ext>
              </a:extLst>
            </p:cNvPr>
            <p:cNvSpPr/>
            <p:nvPr/>
          </p:nvSpPr>
          <p:spPr>
            <a:xfrm>
              <a:off x="4443036" y="4895091"/>
              <a:ext cx="571500" cy="111125"/>
            </a:xfrm>
            <a:custGeom>
              <a:avLst/>
              <a:gdLst/>
              <a:ahLst/>
              <a:cxnLst/>
              <a:rect l="l" t="t" r="r" b="b"/>
              <a:pathLst>
                <a:path w="571500" h="111125">
                  <a:moveTo>
                    <a:pt x="533100" y="55328"/>
                  </a:moveTo>
                  <a:lnTo>
                    <a:pt x="466460" y="94200"/>
                  </a:lnTo>
                  <a:lnTo>
                    <a:pt x="464925" y="100032"/>
                  </a:lnTo>
                  <a:lnTo>
                    <a:pt x="470226" y="109120"/>
                  </a:lnTo>
                  <a:lnTo>
                    <a:pt x="476059" y="110656"/>
                  </a:lnTo>
                  <a:lnTo>
                    <a:pt x="554578" y="64852"/>
                  </a:lnTo>
                  <a:lnTo>
                    <a:pt x="552002" y="64852"/>
                  </a:lnTo>
                  <a:lnTo>
                    <a:pt x="552002" y="63555"/>
                  </a:lnTo>
                  <a:lnTo>
                    <a:pt x="547204" y="63555"/>
                  </a:lnTo>
                  <a:lnTo>
                    <a:pt x="533100" y="55328"/>
                  </a:lnTo>
                  <a:close/>
                </a:path>
                <a:path w="571500" h="111125">
                  <a:moveTo>
                    <a:pt x="516771" y="45802"/>
                  </a:moveTo>
                  <a:lnTo>
                    <a:pt x="0" y="45802"/>
                  </a:lnTo>
                  <a:lnTo>
                    <a:pt x="0" y="64852"/>
                  </a:lnTo>
                  <a:lnTo>
                    <a:pt x="516772" y="64852"/>
                  </a:lnTo>
                  <a:lnTo>
                    <a:pt x="533100" y="55328"/>
                  </a:lnTo>
                  <a:lnTo>
                    <a:pt x="516771" y="45802"/>
                  </a:lnTo>
                  <a:close/>
                </a:path>
                <a:path w="571500" h="111125">
                  <a:moveTo>
                    <a:pt x="554578" y="45802"/>
                  </a:moveTo>
                  <a:lnTo>
                    <a:pt x="552002" y="45802"/>
                  </a:lnTo>
                  <a:lnTo>
                    <a:pt x="552002" y="64852"/>
                  </a:lnTo>
                  <a:lnTo>
                    <a:pt x="554578" y="64852"/>
                  </a:lnTo>
                  <a:lnTo>
                    <a:pt x="570906" y="55327"/>
                  </a:lnTo>
                  <a:lnTo>
                    <a:pt x="554578" y="45802"/>
                  </a:lnTo>
                  <a:close/>
                </a:path>
                <a:path w="571500" h="111125">
                  <a:moveTo>
                    <a:pt x="547204" y="47100"/>
                  </a:moveTo>
                  <a:lnTo>
                    <a:pt x="533100" y="55328"/>
                  </a:lnTo>
                  <a:lnTo>
                    <a:pt x="547204" y="63555"/>
                  </a:lnTo>
                  <a:lnTo>
                    <a:pt x="547204" y="47100"/>
                  </a:lnTo>
                  <a:close/>
                </a:path>
                <a:path w="571500" h="111125">
                  <a:moveTo>
                    <a:pt x="552002" y="47100"/>
                  </a:moveTo>
                  <a:lnTo>
                    <a:pt x="547204" y="47100"/>
                  </a:lnTo>
                  <a:lnTo>
                    <a:pt x="547204" y="63555"/>
                  </a:lnTo>
                  <a:lnTo>
                    <a:pt x="552002" y="63555"/>
                  </a:lnTo>
                  <a:lnTo>
                    <a:pt x="552002" y="47100"/>
                  </a:lnTo>
                  <a:close/>
                </a:path>
                <a:path w="571500" h="111125">
                  <a:moveTo>
                    <a:pt x="476059" y="0"/>
                  </a:moveTo>
                  <a:lnTo>
                    <a:pt x="470227" y="1534"/>
                  </a:lnTo>
                  <a:lnTo>
                    <a:pt x="464925" y="10622"/>
                  </a:lnTo>
                  <a:lnTo>
                    <a:pt x="466460" y="16454"/>
                  </a:lnTo>
                  <a:lnTo>
                    <a:pt x="533101" y="55327"/>
                  </a:lnTo>
                  <a:lnTo>
                    <a:pt x="547204" y="47100"/>
                  </a:lnTo>
                  <a:lnTo>
                    <a:pt x="552002" y="47100"/>
                  </a:lnTo>
                  <a:lnTo>
                    <a:pt x="552002" y="45802"/>
                  </a:lnTo>
                  <a:lnTo>
                    <a:pt x="554578" y="45802"/>
                  </a:lnTo>
                  <a:lnTo>
                    <a:pt x="47605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BE527900-BFC5-423A-9075-F86198CE9997}"/>
                </a:ext>
              </a:extLst>
            </p:cNvPr>
            <p:cNvSpPr/>
            <p:nvPr/>
          </p:nvSpPr>
          <p:spPr>
            <a:xfrm>
              <a:off x="4535572" y="4735403"/>
              <a:ext cx="348900" cy="1886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679F775B-789C-4714-BE0D-08241E761B9B}"/>
                </a:ext>
              </a:extLst>
            </p:cNvPr>
            <p:cNvSpPr/>
            <p:nvPr/>
          </p:nvSpPr>
          <p:spPr>
            <a:xfrm>
              <a:off x="5107872" y="5296752"/>
              <a:ext cx="111125" cy="276225"/>
            </a:xfrm>
            <a:custGeom>
              <a:avLst/>
              <a:gdLst/>
              <a:ahLst/>
              <a:cxnLst/>
              <a:rect l="l" t="t" r="r" b="b"/>
              <a:pathLst>
                <a:path w="111125" h="276225">
                  <a:moveTo>
                    <a:pt x="55328" y="37807"/>
                  </a:moveTo>
                  <a:lnTo>
                    <a:pt x="45803" y="54134"/>
                  </a:lnTo>
                  <a:lnTo>
                    <a:pt x="45802" y="275699"/>
                  </a:lnTo>
                  <a:lnTo>
                    <a:pt x="64852" y="275699"/>
                  </a:lnTo>
                  <a:lnTo>
                    <a:pt x="64852" y="54134"/>
                  </a:lnTo>
                  <a:lnTo>
                    <a:pt x="55328" y="37807"/>
                  </a:lnTo>
                  <a:close/>
                </a:path>
                <a:path w="111125" h="276225">
                  <a:moveTo>
                    <a:pt x="55328" y="0"/>
                  </a:moveTo>
                  <a:lnTo>
                    <a:pt x="0" y="94847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6"/>
                  </a:lnTo>
                  <a:lnTo>
                    <a:pt x="45802" y="18902"/>
                  </a:lnTo>
                  <a:lnTo>
                    <a:pt x="66355" y="18902"/>
                  </a:lnTo>
                  <a:lnTo>
                    <a:pt x="55328" y="0"/>
                  </a:lnTo>
                  <a:close/>
                </a:path>
                <a:path w="111125" h="276225">
                  <a:moveTo>
                    <a:pt x="66355" y="18902"/>
                  </a:moveTo>
                  <a:lnTo>
                    <a:pt x="64852" y="18902"/>
                  </a:lnTo>
                  <a:lnTo>
                    <a:pt x="64853" y="54136"/>
                  </a:lnTo>
                  <a:lnTo>
                    <a:pt x="94200" y="104446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7"/>
                  </a:lnTo>
                  <a:lnTo>
                    <a:pt x="66355" y="18902"/>
                  </a:lnTo>
                  <a:close/>
                </a:path>
                <a:path w="111125" h="276225">
                  <a:moveTo>
                    <a:pt x="64852" y="18902"/>
                  </a:moveTo>
                  <a:lnTo>
                    <a:pt x="45802" y="18902"/>
                  </a:lnTo>
                  <a:lnTo>
                    <a:pt x="45802" y="54136"/>
                  </a:lnTo>
                  <a:lnTo>
                    <a:pt x="55328" y="37807"/>
                  </a:lnTo>
                  <a:lnTo>
                    <a:pt x="47100" y="23702"/>
                  </a:lnTo>
                  <a:lnTo>
                    <a:pt x="64852" y="23702"/>
                  </a:lnTo>
                  <a:lnTo>
                    <a:pt x="64852" y="18902"/>
                  </a:lnTo>
                  <a:close/>
                </a:path>
                <a:path w="111125" h="276225">
                  <a:moveTo>
                    <a:pt x="64852" y="23702"/>
                  </a:moveTo>
                  <a:lnTo>
                    <a:pt x="47100" y="23702"/>
                  </a:ln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4"/>
                  </a:lnTo>
                  <a:lnTo>
                    <a:pt x="64852" y="23702"/>
                  </a:lnTo>
                  <a:close/>
                </a:path>
                <a:path w="111125" h="276225">
                  <a:moveTo>
                    <a:pt x="47100" y="23702"/>
                  </a:moveTo>
                  <a:lnTo>
                    <a:pt x="55328" y="37807"/>
                  </a:lnTo>
                  <a:lnTo>
                    <a:pt x="63555" y="23703"/>
                  </a:lnTo>
                  <a:lnTo>
                    <a:pt x="47100" y="237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12ADF258-C206-42D8-B12B-FE5F80BE0163}"/>
                </a:ext>
              </a:extLst>
            </p:cNvPr>
            <p:cNvSpPr/>
            <p:nvPr/>
          </p:nvSpPr>
          <p:spPr>
            <a:xfrm>
              <a:off x="5098435" y="4661044"/>
              <a:ext cx="138489" cy="11909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DA4CAFDC-9267-449D-B06E-6434F95B6B92}"/>
                </a:ext>
              </a:extLst>
            </p:cNvPr>
            <p:cNvSpPr/>
            <p:nvPr/>
          </p:nvSpPr>
          <p:spPr>
            <a:xfrm>
              <a:off x="5098435" y="4811105"/>
              <a:ext cx="138489" cy="11909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095A91A1-9EE7-4BE3-85C7-8D170DA91C03}"/>
                </a:ext>
              </a:extLst>
            </p:cNvPr>
            <p:cNvSpPr/>
            <p:nvPr/>
          </p:nvSpPr>
          <p:spPr>
            <a:xfrm>
              <a:off x="5098435" y="4961167"/>
              <a:ext cx="138489" cy="11909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3CAAF394-3E83-470C-84F9-20EECAB49D96}"/>
                </a:ext>
              </a:extLst>
            </p:cNvPr>
            <p:cNvSpPr/>
            <p:nvPr/>
          </p:nvSpPr>
          <p:spPr>
            <a:xfrm>
              <a:off x="5098435" y="5111229"/>
              <a:ext cx="138489" cy="11909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08791978-6C4A-46B2-80B6-A749D1D9C56E}"/>
                </a:ext>
              </a:extLst>
            </p:cNvPr>
            <p:cNvSpPr/>
            <p:nvPr/>
          </p:nvSpPr>
          <p:spPr>
            <a:xfrm>
              <a:off x="5107872" y="4224003"/>
              <a:ext cx="111125" cy="380365"/>
            </a:xfrm>
            <a:custGeom>
              <a:avLst/>
              <a:gdLst/>
              <a:ahLst/>
              <a:cxnLst/>
              <a:rect l="l" t="t" r="r" b="b"/>
              <a:pathLst>
                <a:path w="111125" h="380364">
                  <a:moveTo>
                    <a:pt x="55328" y="37807"/>
                  </a:moveTo>
                  <a:lnTo>
                    <a:pt x="45803" y="54135"/>
                  </a:lnTo>
                  <a:lnTo>
                    <a:pt x="45802" y="380038"/>
                  </a:lnTo>
                  <a:lnTo>
                    <a:pt x="64852" y="380038"/>
                  </a:lnTo>
                  <a:lnTo>
                    <a:pt x="64852" y="54135"/>
                  </a:lnTo>
                  <a:lnTo>
                    <a:pt x="55328" y="37807"/>
                  </a:lnTo>
                  <a:close/>
                </a:path>
                <a:path w="111125" h="380364">
                  <a:moveTo>
                    <a:pt x="55328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5" y="104447"/>
                  </a:lnTo>
                  <a:lnTo>
                    <a:pt x="45802" y="54137"/>
                  </a:lnTo>
                  <a:lnTo>
                    <a:pt x="45802" y="18903"/>
                  </a:lnTo>
                  <a:lnTo>
                    <a:pt x="66355" y="18903"/>
                  </a:lnTo>
                  <a:lnTo>
                    <a:pt x="55328" y="0"/>
                  </a:lnTo>
                  <a:close/>
                </a:path>
                <a:path w="111125" h="380364">
                  <a:moveTo>
                    <a:pt x="66355" y="18903"/>
                  </a:moveTo>
                  <a:lnTo>
                    <a:pt x="64852" y="18903"/>
                  </a:lnTo>
                  <a:lnTo>
                    <a:pt x="64853" y="54137"/>
                  </a:lnTo>
                  <a:lnTo>
                    <a:pt x="94200" y="104447"/>
                  </a:lnTo>
                  <a:lnTo>
                    <a:pt x="100032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5" y="18903"/>
                  </a:lnTo>
                  <a:close/>
                </a:path>
                <a:path w="111125" h="380364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7"/>
                  </a:lnTo>
                  <a:lnTo>
                    <a:pt x="55328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380364">
                  <a:moveTo>
                    <a:pt x="64852" y="23703"/>
                  </a:moveTo>
                  <a:lnTo>
                    <a:pt x="63555" y="23703"/>
                  </a:lnTo>
                  <a:lnTo>
                    <a:pt x="55328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380364">
                  <a:moveTo>
                    <a:pt x="63555" y="23703"/>
                  </a:moveTo>
                  <a:lnTo>
                    <a:pt x="47100" y="23703"/>
                  </a:lnTo>
                  <a:lnTo>
                    <a:pt x="55328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95DCE60D-B836-4836-9BF9-6763B173FAFA}"/>
                </a:ext>
              </a:extLst>
            </p:cNvPr>
            <p:cNvSpPr/>
            <p:nvPr/>
          </p:nvSpPr>
          <p:spPr>
            <a:xfrm>
              <a:off x="5256884" y="4308980"/>
              <a:ext cx="161573" cy="11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E08B3F97-F4F9-485D-9084-578A1EA22351}"/>
                </a:ext>
              </a:extLst>
            </p:cNvPr>
            <p:cNvSpPr/>
            <p:nvPr/>
          </p:nvSpPr>
          <p:spPr>
            <a:xfrm>
              <a:off x="5069541" y="4027852"/>
              <a:ext cx="271893" cy="15445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36220D36-8FAE-4514-9AB4-A40C14323952}"/>
                </a:ext>
              </a:extLst>
            </p:cNvPr>
            <p:cNvSpPr/>
            <p:nvPr/>
          </p:nvSpPr>
          <p:spPr>
            <a:xfrm>
              <a:off x="3844982" y="5766774"/>
              <a:ext cx="267672" cy="13186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42082515-701E-4D00-86F4-9522CBD1BCD6}"/>
                </a:ext>
              </a:extLst>
            </p:cNvPr>
            <p:cNvSpPr/>
            <p:nvPr/>
          </p:nvSpPr>
          <p:spPr>
            <a:xfrm>
              <a:off x="4229220" y="5616269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6BC8E015-1A03-46EA-99DA-7A7733C48F61}"/>
                </a:ext>
              </a:extLst>
            </p:cNvPr>
            <p:cNvSpPr/>
            <p:nvPr/>
          </p:nvSpPr>
          <p:spPr>
            <a:xfrm>
              <a:off x="4229220" y="5750058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53377CE2-83BB-4703-9778-A60D288717CF}"/>
                </a:ext>
              </a:extLst>
            </p:cNvPr>
            <p:cNvSpPr/>
            <p:nvPr/>
          </p:nvSpPr>
          <p:spPr>
            <a:xfrm>
              <a:off x="4229220" y="5883846"/>
              <a:ext cx="138489" cy="108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B4BC6FE5-6318-42B8-9356-FCDF5043EA29}"/>
                </a:ext>
              </a:extLst>
            </p:cNvPr>
            <p:cNvSpPr/>
            <p:nvPr/>
          </p:nvSpPr>
          <p:spPr>
            <a:xfrm>
              <a:off x="4229220" y="6017635"/>
              <a:ext cx="138489" cy="1082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E9DEA1C-32CC-4C5B-931A-509B6D95F263}"/>
                </a:ext>
              </a:extLst>
            </p:cNvPr>
            <p:cNvSpPr/>
            <p:nvPr/>
          </p:nvSpPr>
          <p:spPr>
            <a:xfrm>
              <a:off x="4144683" y="5566480"/>
              <a:ext cx="299085" cy="617855"/>
            </a:xfrm>
            <a:custGeom>
              <a:avLst/>
              <a:gdLst/>
              <a:ahLst/>
              <a:cxnLst/>
              <a:rect l="l" t="t" r="r" b="b"/>
              <a:pathLst>
                <a:path w="299085" h="617854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567862"/>
                  </a:lnTo>
                  <a:lnTo>
                    <a:pt x="294688" y="587234"/>
                  </a:lnTo>
                  <a:lnTo>
                    <a:pt x="284022" y="603053"/>
                  </a:lnTo>
                  <a:lnTo>
                    <a:pt x="268203" y="613719"/>
                  </a:lnTo>
                  <a:lnTo>
                    <a:pt x="248831" y="617630"/>
                  </a:lnTo>
                  <a:lnTo>
                    <a:pt x="49767" y="617630"/>
                  </a:lnTo>
                  <a:lnTo>
                    <a:pt x="30395" y="613719"/>
                  </a:lnTo>
                  <a:lnTo>
                    <a:pt x="14576" y="603053"/>
                  </a:lnTo>
                  <a:lnTo>
                    <a:pt x="3910" y="587234"/>
                  </a:lnTo>
                  <a:lnTo>
                    <a:pt x="0" y="567862"/>
                  </a:lnTo>
                  <a:lnTo>
                    <a:pt x="0" y="49767"/>
                  </a:lnTo>
                  <a:lnTo>
                    <a:pt x="3910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004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A9513C9-602A-404C-8575-57CEE8241D11}"/>
                </a:ext>
              </a:extLst>
            </p:cNvPr>
            <p:cNvSpPr/>
            <p:nvPr/>
          </p:nvSpPr>
          <p:spPr>
            <a:xfrm>
              <a:off x="4238656" y="6184067"/>
              <a:ext cx="111125" cy="283210"/>
            </a:xfrm>
            <a:custGeom>
              <a:avLst/>
              <a:gdLst/>
              <a:ahLst/>
              <a:cxnLst/>
              <a:rect l="l" t="t" r="r" b="b"/>
              <a:pathLst>
                <a:path w="111125" h="283210">
                  <a:moveTo>
                    <a:pt x="55327" y="37807"/>
                  </a:moveTo>
                  <a:lnTo>
                    <a:pt x="45803" y="54135"/>
                  </a:lnTo>
                  <a:lnTo>
                    <a:pt x="45802" y="282879"/>
                  </a:lnTo>
                  <a:lnTo>
                    <a:pt x="64852" y="282879"/>
                  </a:lnTo>
                  <a:lnTo>
                    <a:pt x="64852" y="54135"/>
                  </a:lnTo>
                  <a:lnTo>
                    <a:pt x="55327" y="37807"/>
                  </a:lnTo>
                  <a:close/>
                </a:path>
                <a:path w="111125" h="283210">
                  <a:moveTo>
                    <a:pt x="66354" y="18903"/>
                  </a:moveTo>
                  <a:lnTo>
                    <a:pt x="45802" y="18903"/>
                  </a:lnTo>
                  <a:lnTo>
                    <a:pt x="64852" y="18903"/>
                  </a:lnTo>
                  <a:lnTo>
                    <a:pt x="64853" y="54136"/>
                  </a:lnTo>
                  <a:lnTo>
                    <a:pt x="94200" y="104447"/>
                  </a:lnTo>
                  <a:lnTo>
                    <a:pt x="100033" y="105981"/>
                  </a:lnTo>
                  <a:lnTo>
                    <a:pt x="109120" y="100680"/>
                  </a:lnTo>
                  <a:lnTo>
                    <a:pt x="110656" y="94848"/>
                  </a:lnTo>
                  <a:lnTo>
                    <a:pt x="66354" y="18903"/>
                  </a:lnTo>
                  <a:close/>
                </a:path>
                <a:path w="111125" h="283210">
                  <a:moveTo>
                    <a:pt x="55327" y="0"/>
                  </a:moveTo>
                  <a:lnTo>
                    <a:pt x="0" y="94848"/>
                  </a:lnTo>
                  <a:lnTo>
                    <a:pt x="1534" y="100680"/>
                  </a:lnTo>
                  <a:lnTo>
                    <a:pt x="10622" y="105981"/>
                  </a:lnTo>
                  <a:lnTo>
                    <a:pt x="16454" y="104446"/>
                  </a:lnTo>
                  <a:lnTo>
                    <a:pt x="45802" y="54136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283210">
                  <a:moveTo>
                    <a:pt x="45802" y="18903"/>
                  </a:moveTo>
                  <a:lnTo>
                    <a:pt x="45802" y="54136"/>
                  </a:lnTo>
                  <a:lnTo>
                    <a:pt x="55327" y="37807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lnTo>
                    <a:pt x="45802" y="18903"/>
                  </a:lnTo>
                  <a:close/>
                </a:path>
                <a:path w="111125" h="283210">
                  <a:moveTo>
                    <a:pt x="64852" y="23703"/>
                  </a:moveTo>
                  <a:lnTo>
                    <a:pt x="63555" y="23703"/>
                  </a:lnTo>
                  <a:lnTo>
                    <a:pt x="55327" y="37807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283210">
                  <a:moveTo>
                    <a:pt x="63555" y="23703"/>
                  </a:moveTo>
                  <a:lnTo>
                    <a:pt x="47100" y="23703"/>
                  </a:lnTo>
                  <a:lnTo>
                    <a:pt x="55327" y="37807"/>
                  </a:lnTo>
                  <a:lnTo>
                    <a:pt x="63555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5F1510B4-A679-48A1-9130-6282BB8D5006}"/>
                </a:ext>
              </a:extLst>
            </p:cNvPr>
            <p:cNvSpPr/>
            <p:nvPr/>
          </p:nvSpPr>
          <p:spPr>
            <a:xfrm>
              <a:off x="4313886" y="6257650"/>
              <a:ext cx="192665" cy="179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2AB32A81-78A4-4A7F-BCB5-D50B518AC479}"/>
                </a:ext>
              </a:extLst>
            </p:cNvPr>
            <p:cNvSpPr/>
            <p:nvPr/>
          </p:nvSpPr>
          <p:spPr>
            <a:xfrm>
              <a:off x="4235310" y="4655075"/>
              <a:ext cx="138489" cy="11909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A47325D4-65EE-4F8F-8C18-90C2DB390AE3}"/>
                </a:ext>
              </a:extLst>
            </p:cNvPr>
            <p:cNvSpPr/>
            <p:nvPr/>
          </p:nvSpPr>
          <p:spPr>
            <a:xfrm>
              <a:off x="4235310" y="4805136"/>
              <a:ext cx="138489" cy="11909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10CE4D55-A040-4140-98CF-B3206E2C330D}"/>
                </a:ext>
              </a:extLst>
            </p:cNvPr>
            <p:cNvSpPr/>
            <p:nvPr/>
          </p:nvSpPr>
          <p:spPr>
            <a:xfrm>
              <a:off x="4235310" y="4955198"/>
              <a:ext cx="138489" cy="11909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535F9591-6ADD-413C-84DD-BF1703DE467B}"/>
                </a:ext>
              </a:extLst>
            </p:cNvPr>
            <p:cNvSpPr/>
            <p:nvPr/>
          </p:nvSpPr>
          <p:spPr>
            <a:xfrm>
              <a:off x="4235310" y="5105260"/>
              <a:ext cx="138489" cy="11909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6CFC6D78-AA7C-479A-95D5-E7356FB915AA}"/>
                </a:ext>
              </a:extLst>
            </p:cNvPr>
            <p:cNvSpPr/>
            <p:nvPr/>
          </p:nvSpPr>
          <p:spPr>
            <a:xfrm>
              <a:off x="4341244" y="5385935"/>
              <a:ext cx="267488" cy="1283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16E35B87-19C9-403A-AA51-224E10E99E59}"/>
                </a:ext>
              </a:extLst>
            </p:cNvPr>
            <p:cNvSpPr/>
            <p:nvPr/>
          </p:nvSpPr>
          <p:spPr>
            <a:xfrm>
              <a:off x="3579901" y="4889131"/>
              <a:ext cx="775970" cy="677545"/>
            </a:xfrm>
            <a:custGeom>
              <a:avLst/>
              <a:gdLst/>
              <a:ahLst/>
              <a:cxnLst/>
              <a:rect l="l" t="t" r="r" b="b"/>
              <a:pathLst>
                <a:path w="775970" h="677545">
                  <a:moveTo>
                    <a:pt x="570915" y="55321"/>
                  </a:moveTo>
                  <a:lnTo>
                    <a:pt x="476059" y="0"/>
                  </a:lnTo>
                  <a:lnTo>
                    <a:pt x="470230" y="1536"/>
                  </a:lnTo>
                  <a:lnTo>
                    <a:pt x="464934" y="10617"/>
                  </a:lnTo>
                  <a:lnTo>
                    <a:pt x="466471" y="16446"/>
                  </a:lnTo>
                  <a:lnTo>
                    <a:pt x="516775" y="45796"/>
                  </a:lnTo>
                  <a:lnTo>
                    <a:pt x="0" y="45796"/>
                  </a:lnTo>
                  <a:lnTo>
                    <a:pt x="0" y="64846"/>
                  </a:lnTo>
                  <a:lnTo>
                    <a:pt x="516775" y="64846"/>
                  </a:lnTo>
                  <a:lnTo>
                    <a:pt x="466471" y="94195"/>
                  </a:lnTo>
                  <a:lnTo>
                    <a:pt x="464934" y="100025"/>
                  </a:lnTo>
                  <a:lnTo>
                    <a:pt x="470230" y="109118"/>
                  </a:lnTo>
                  <a:lnTo>
                    <a:pt x="476059" y="110655"/>
                  </a:lnTo>
                  <a:lnTo>
                    <a:pt x="554583" y="64846"/>
                  </a:lnTo>
                  <a:lnTo>
                    <a:pt x="570915" y="55321"/>
                  </a:lnTo>
                  <a:close/>
                </a:path>
                <a:path w="775970" h="677545">
                  <a:moveTo>
                    <a:pt x="775500" y="496506"/>
                  </a:moveTo>
                  <a:lnTo>
                    <a:pt x="731202" y="420560"/>
                  </a:lnTo>
                  <a:lnTo>
                    <a:pt x="720166" y="401650"/>
                  </a:lnTo>
                  <a:lnTo>
                    <a:pt x="664845" y="496506"/>
                  </a:lnTo>
                  <a:lnTo>
                    <a:pt x="666381" y="502335"/>
                  </a:lnTo>
                  <a:lnTo>
                    <a:pt x="675462" y="507631"/>
                  </a:lnTo>
                  <a:lnTo>
                    <a:pt x="681291" y="506107"/>
                  </a:lnTo>
                  <a:lnTo>
                    <a:pt x="710641" y="455790"/>
                  </a:lnTo>
                  <a:lnTo>
                    <a:pt x="710641" y="677354"/>
                  </a:lnTo>
                  <a:lnTo>
                    <a:pt x="729691" y="677354"/>
                  </a:lnTo>
                  <a:lnTo>
                    <a:pt x="729691" y="455790"/>
                  </a:lnTo>
                  <a:lnTo>
                    <a:pt x="759040" y="506107"/>
                  </a:lnTo>
                  <a:lnTo>
                    <a:pt x="764870" y="507631"/>
                  </a:lnTo>
                  <a:lnTo>
                    <a:pt x="773963" y="502335"/>
                  </a:lnTo>
                  <a:lnTo>
                    <a:pt x="775500" y="49650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F93E8047-4444-474E-B8B2-E5248E14C0F9}"/>
                </a:ext>
              </a:extLst>
            </p:cNvPr>
            <p:cNvSpPr/>
            <p:nvPr/>
          </p:nvSpPr>
          <p:spPr>
            <a:xfrm>
              <a:off x="3672448" y="4735403"/>
              <a:ext cx="348900" cy="18863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D7D7E233-7907-46DB-AA33-7F5C325A0CF7}"/>
                </a:ext>
              </a:extLst>
            </p:cNvPr>
            <p:cNvSpPr/>
            <p:nvPr/>
          </p:nvSpPr>
          <p:spPr>
            <a:xfrm>
              <a:off x="3971860" y="4445873"/>
              <a:ext cx="266282" cy="13578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011C5E21-E7BE-4A72-83F4-BC4C635F5BD3}"/>
                </a:ext>
              </a:extLst>
            </p:cNvPr>
            <p:cNvSpPr/>
            <p:nvPr/>
          </p:nvSpPr>
          <p:spPr>
            <a:xfrm>
              <a:off x="4150774" y="4598071"/>
              <a:ext cx="299085" cy="692785"/>
            </a:xfrm>
            <a:custGeom>
              <a:avLst/>
              <a:gdLst/>
              <a:ahLst/>
              <a:cxnLst/>
              <a:rect l="l" t="t" r="r" b="b"/>
              <a:pathLst>
                <a:path w="299085" h="692785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642985"/>
                  </a:lnTo>
                  <a:lnTo>
                    <a:pt x="294688" y="662357"/>
                  </a:lnTo>
                  <a:lnTo>
                    <a:pt x="284022" y="678176"/>
                  </a:lnTo>
                  <a:lnTo>
                    <a:pt x="268203" y="688842"/>
                  </a:lnTo>
                  <a:lnTo>
                    <a:pt x="248831" y="692753"/>
                  </a:lnTo>
                  <a:lnTo>
                    <a:pt x="49767" y="692753"/>
                  </a:lnTo>
                  <a:lnTo>
                    <a:pt x="30395" y="688842"/>
                  </a:lnTo>
                  <a:lnTo>
                    <a:pt x="14576" y="678176"/>
                  </a:lnTo>
                  <a:lnTo>
                    <a:pt x="3911" y="662357"/>
                  </a:lnTo>
                  <a:lnTo>
                    <a:pt x="0" y="642985"/>
                  </a:lnTo>
                  <a:lnTo>
                    <a:pt x="0" y="49767"/>
                  </a:lnTo>
                  <a:lnTo>
                    <a:pt x="3911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39538934-43AA-46CD-88BE-6BEA6CB2FE1B}"/>
                </a:ext>
              </a:extLst>
            </p:cNvPr>
            <p:cNvSpPr/>
            <p:nvPr/>
          </p:nvSpPr>
          <p:spPr>
            <a:xfrm>
              <a:off x="4248440" y="4224003"/>
              <a:ext cx="111125" cy="374650"/>
            </a:xfrm>
            <a:custGeom>
              <a:avLst/>
              <a:gdLst/>
              <a:ahLst/>
              <a:cxnLst/>
              <a:rect l="l" t="t" r="r" b="b"/>
              <a:pathLst>
                <a:path w="111125" h="374650">
                  <a:moveTo>
                    <a:pt x="56077" y="37804"/>
                  </a:moveTo>
                  <a:lnTo>
                    <a:pt x="46337" y="54004"/>
                  </a:lnTo>
                  <a:lnTo>
                    <a:pt x="42110" y="373942"/>
                  </a:lnTo>
                  <a:lnTo>
                    <a:pt x="61159" y="374194"/>
                  </a:lnTo>
                  <a:lnTo>
                    <a:pt x="65385" y="54257"/>
                  </a:lnTo>
                  <a:lnTo>
                    <a:pt x="56077" y="37804"/>
                  </a:lnTo>
                  <a:close/>
                </a:path>
                <a:path w="111125" h="374650">
                  <a:moveTo>
                    <a:pt x="67200" y="18776"/>
                  </a:moveTo>
                  <a:lnTo>
                    <a:pt x="46803" y="18776"/>
                  </a:lnTo>
                  <a:lnTo>
                    <a:pt x="65850" y="19028"/>
                  </a:lnTo>
                  <a:lnTo>
                    <a:pt x="65385" y="54257"/>
                  </a:lnTo>
                  <a:lnTo>
                    <a:pt x="94066" y="104951"/>
                  </a:lnTo>
                  <a:lnTo>
                    <a:pt x="99877" y="106563"/>
                  </a:lnTo>
                  <a:lnTo>
                    <a:pt x="109035" y="101382"/>
                  </a:lnTo>
                  <a:lnTo>
                    <a:pt x="110647" y="95571"/>
                  </a:lnTo>
                  <a:lnTo>
                    <a:pt x="67200" y="18776"/>
                  </a:lnTo>
                  <a:close/>
                </a:path>
                <a:path w="111125" h="374650">
                  <a:moveTo>
                    <a:pt x="56577" y="0"/>
                  </a:moveTo>
                  <a:lnTo>
                    <a:pt x="0" y="94109"/>
                  </a:lnTo>
                  <a:lnTo>
                    <a:pt x="1457" y="99961"/>
                  </a:lnTo>
                  <a:lnTo>
                    <a:pt x="10474" y="105382"/>
                  </a:lnTo>
                  <a:lnTo>
                    <a:pt x="16327" y="103924"/>
                  </a:lnTo>
                  <a:lnTo>
                    <a:pt x="46337" y="54004"/>
                  </a:lnTo>
                  <a:lnTo>
                    <a:pt x="46803" y="18776"/>
                  </a:lnTo>
                  <a:lnTo>
                    <a:pt x="67200" y="18776"/>
                  </a:lnTo>
                  <a:lnTo>
                    <a:pt x="56577" y="0"/>
                  </a:lnTo>
                  <a:close/>
                </a:path>
                <a:path w="111125" h="374650">
                  <a:moveTo>
                    <a:pt x="65790" y="23592"/>
                  </a:moveTo>
                  <a:lnTo>
                    <a:pt x="48036" y="23592"/>
                  </a:lnTo>
                  <a:lnTo>
                    <a:pt x="64490" y="23809"/>
                  </a:lnTo>
                  <a:lnTo>
                    <a:pt x="56077" y="37804"/>
                  </a:lnTo>
                  <a:lnTo>
                    <a:pt x="65385" y="54257"/>
                  </a:lnTo>
                  <a:lnTo>
                    <a:pt x="65790" y="23592"/>
                  </a:lnTo>
                  <a:close/>
                </a:path>
                <a:path w="111125" h="374650">
                  <a:moveTo>
                    <a:pt x="46803" y="18776"/>
                  </a:moveTo>
                  <a:lnTo>
                    <a:pt x="46337" y="54004"/>
                  </a:lnTo>
                  <a:lnTo>
                    <a:pt x="56077" y="37804"/>
                  </a:lnTo>
                  <a:lnTo>
                    <a:pt x="48036" y="23592"/>
                  </a:lnTo>
                  <a:lnTo>
                    <a:pt x="65790" y="23592"/>
                  </a:lnTo>
                  <a:lnTo>
                    <a:pt x="65850" y="19028"/>
                  </a:lnTo>
                  <a:lnTo>
                    <a:pt x="46803" y="18776"/>
                  </a:lnTo>
                  <a:close/>
                </a:path>
                <a:path w="111125" h="374650">
                  <a:moveTo>
                    <a:pt x="48036" y="23592"/>
                  </a:moveTo>
                  <a:lnTo>
                    <a:pt x="56077" y="37804"/>
                  </a:lnTo>
                  <a:lnTo>
                    <a:pt x="64490" y="23809"/>
                  </a:lnTo>
                  <a:lnTo>
                    <a:pt x="48036" y="2359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98BA3058-71BB-401F-BC3D-2C256F2A8AAA}"/>
                </a:ext>
              </a:extLst>
            </p:cNvPr>
            <p:cNvSpPr/>
            <p:nvPr/>
          </p:nvSpPr>
          <p:spPr>
            <a:xfrm>
              <a:off x="4390902" y="4308980"/>
              <a:ext cx="161573" cy="111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BDC7BF40-D923-4F69-809D-0654128F01E0}"/>
                </a:ext>
              </a:extLst>
            </p:cNvPr>
            <p:cNvSpPr/>
            <p:nvPr/>
          </p:nvSpPr>
          <p:spPr>
            <a:xfrm>
              <a:off x="4198084" y="4027852"/>
              <a:ext cx="273877" cy="15445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51D6128D-4367-4F90-9288-90C1AB8E9A3E}"/>
                </a:ext>
              </a:extLst>
            </p:cNvPr>
            <p:cNvSpPr/>
            <p:nvPr/>
          </p:nvSpPr>
          <p:spPr>
            <a:xfrm>
              <a:off x="2204139" y="4467594"/>
              <a:ext cx="249991" cy="11388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0C7FCB0A-53DD-4E5E-B932-634A24850174}"/>
                </a:ext>
              </a:extLst>
            </p:cNvPr>
            <p:cNvSpPr/>
            <p:nvPr/>
          </p:nvSpPr>
          <p:spPr>
            <a:xfrm>
              <a:off x="2487466" y="4637704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681DAA18-63F3-4E9E-A3DD-5329937DD1B0}"/>
                </a:ext>
              </a:extLst>
            </p:cNvPr>
            <p:cNvSpPr/>
            <p:nvPr/>
          </p:nvSpPr>
          <p:spPr>
            <a:xfrm>
              <a:off x="2487466" y="4787766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32C95F6B-8FCF-4058-99B9-F237B9869B67}"/>
                </a:ext>
              </a:extLst>
            </p:cNvPr>
            <p:cNvSpPr/>
            <p:nvPr/>
          </p:nvSpPr>
          <p:spPr>
            <a:xfrm>
              <a:off x="2487466" y="4937828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C24FBDD6-0A81-47DA-B1B4-B6C9A8D150C7}"/>
                </a:ext>
              </a:extLst>
            </p:cNvPr>
            <p:cNvSpPr/>
            <p:nvPr/>
          </p:nvSpPr>
          <p:spPr>
            <a:xfrm>
              <a:off x="2487466" y="5087889"/>
              <a:ext cx="138489" cy="119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1DEAACAD-5151-4ADA-91E7-0954F2AB03B3}"/>
                </a:ext>
              </a:extLst>
            </p:cNvPr>
            <p:cNvSpPr/>
            <p:nvPr/>
          </p:nvSpPr>
          <p:spPr>
            <a:xfrm>
              <a:off x="2402932" y="4580701"/>
              <a:ext cx="299085" cy="692785"/>
            </a:xfrm>
            <a:custGeom>
              <a:avLst/>
              <a:gdLst/>
              <a:ahLst/>
              <a:cxnLst/>
              <a:rect l="l" t="t" r="r" b="b"/>
              <a:pathLst>
                <a:path w="299085" h="692785">
                  <a:moveTo>
                    <a:pt x="248831" y="0"/>
                  </a:moveTo>
                  <a:lnTo>
                    <a:pt x="268203" y="3910"/>
                  </a:lnTo>
                  <a:lnTo>
                    <a:pt x="284022" y="14576"/>
                  </a:lnTo>
                  <a:lnTo>
                    <a:pt x="294688" y="30395"/>
                  </a:lnTo>
                  <a:lnTo>
                    <a:pt x="298599" y="49767"/>
                  </a:lnTo>
                  <a:lnTo>
                    <a:pt x="298599" y="642985"/>
                  </a:lnTo>
                  <a:lnTo>
                    <a:pt x="294688" y="662357"/>
                  </a:lnTo>
                  <a:lnTo>
                    <a:pt x="284022" y="678176"/>
                  </a:lnTo>
                  <a:lnTo>
                    <a:pt x="268203" y="688842"/>
                  </a:lnTo>
                  <a:lnTo>
                    <a:pt x="248831" y="692753"/>
                  </a:lnTo>
                  <a:lnTo>
                    <a:pt x="49767" y="692753"/>
                  </a:lnTo>
                  <a:lnTo>
                    <a:pt x="30395" y="688842"/>
                  </a:lnTo>
                  <a:lnTo>
                    <a:pt x="14576" y="678176"/>
                  </a:lnTo>
                  <a:lnTo>
                    <a:pt x="3911" y="662357"/>
                  </a:lnTo>
                  <a:lnTo>
                    <a:pt x="0" y="642985"/>
                  </a:lnTo>
                  <a:lnTo>
                    <a:pt x="0" y="49767"/>
                  </a:lnTo>
                  <a:lnTo>
                    <a:pt x="3911" y="30395"/>
                  </a:lnTo>
                  <a:lnTo>
                    <a:pt x="14576" y="14576"/>
                  </a:lnTo>
                  <a:lnTo>
                    <a:pt x="30395" y="3910"/>
                  </a:lnTo>
                  <a:lnTo>
                    <a:pt x="49767" y="0"/>
                  </a:lnTo>
                  <a:lnTo>
                    <a:pt x="248831" y="0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AB2EB0F1-3B07-49E1-A5A4-8D9D511D421F}"/>
                </a:ext>
              </a:extLst>
            </p:cNvPr>
            <p:cNvSpPr/>
            <p:nvPr/>
          </p:nvSpPr>
          <p:spPr>
            <a:xfrm>
              <a:off x="6195101" y="4898612"/>
              <a:ext cx="571500" cy="111125"/>
            </a:xfrm>
            <a:custGeom>
              <a:avLst/>
              <a:gdLst/>
              <a:ahLst/>
              <a:cxnLst/>
              <a:rect l="l" t="t" r="r" b="b"/>
              <a:pathLst>
                <a:path w="571500" h="111125">
                  <a:moveTo>
                    <a:pt x="476059" y="0"/>
                  </a:moveTo>
                  <a:lnTo>
                    <a:pt x="470226" y="1534"/>
                  </a:lnTo>
                  <a:lnTo>
                    <a:pt x="464925" y="10622"/>
                  </a:lnTo>
                  <a:lnTo>
                    <a:pt x="466460" y="16454"/>
                  </a:lnTo>
                  <a:lnTo>
                    <a:pt x="516771" y="45802"/>
                  </a:lnTo>
                  <a:lnTo>
                    <a:pt x="552002" y="45802"/>
                  </a:lnTo>
                  <a:lnTo>
                    <a:pt x="552002" y="64852"/>
                  </a:lnTo>
                  <a:lnTo>
                    <a:pt x="516771" y="64852"/>
                  </a:lnTo>
                  <a:lnTo>
                    <a:pt x="466459" y="94200"/>
                  </a:lnTo>
                  <a:lnTo>
                    <a:pt x="464925" y="100032"/>
                  </a:lnTo>
                  <a:lnTo>
                    <a:pt x="470226" y="109120"/>
                  </a:lnTo>
                  <a:lnTo>
                    <a:pt x="476058" y="110655"/>
                  </a:lnTo>
                  <a:lnTo>
                    <a:pt x="554578" y="64852"/>
                  </a:lnTo>
                  <a:lnTo>
                    <a:pt x="552002" y="64852"/>
                  </a:lnTo>
                  <a:lnTo>
                    <a:pt x="554580" y="64851"/>
                  </a:lnTo>
                  <a:lnTo>
                    <a:pt x="570906" y="55327"/>
                  </a:lnTo>
                  <a:lnTo>
                    <a:pt x="476059" y="0"/>
                  </a:lnTo>
                  <a:close/>
                </a:path>
                <a:path w="571500" h="111125">
                  <a:moveTo>
                    <a:pt x="533100" y="55327"/>
                  </a:moveTo>
                  <a:lnTo>
                    <a:pt x="516771" y="64852"/>
                  </a:lnTo>
                  <a:lnTo>
                    <a:pt x="552002" y="64852"/>
                  </a:lnTo>
                  <a:lnTo>
                    <a:pt x="552002" y="63554"/>
                  </a:lnTo>
                  <a:lnTo>
                    <a:pt x="547203" y="63554"/>
                  </a:lnTo>
                  <a:lnTo>
                    <a:pt x="533100" y="55327"/>
                  </a:lnTo>
                  <a:close/>
                </a:path>
                <a:path w="571500" h="111125">
                  <a:moveTo>
                    <a:pt x="0" y="45801"/>
                  </a:moveTo>
                  <a:lnTo>
                    <a:pt x="0" y="64851"/>
                  </a:lnTo>
                  <a:lnTo>
                    <a:pt x="516773" y="64851"/>
                  </a:lnTo>
                  <a:lnTo>
                    <a:pt x="533100" y="55327"/>
                  </a:lnTo>
                  <a:lnTo>
                    <a:pt x="516771" y="45802"/>
                  </a:lnTo>
                  <a:lnTo>
                    <a:pt x="0" y="45801"/>
                  </a:lnTo>
                  <a:close/>
                </a:path>
                <a:path w="571500" h="111125">
                  <a:moveTo>
                    <a:pt x="547203" y="47100"/>
                  </a:moveTo>
                  <a:lnTo>
                    <a:pt x="533100" y="55327"/>
                  </a:lnTo>
                  <a:lnTo>
                    <a:pt x="547203" y="63554"/>
                  </a:lnTo>
                  <a:lnTo>
                    <a:pt x="547203" y="47100"/>
                  </a:lnTo>
                  <a:close/>
                </a:path>
                <a:path w="571500" h="111125">
                  <a:moveTo>
                    <a:pt x="552002" y="47100"/>
                  </a:moveTo>
                  <a:lnTo>
                    <a:pt x="547203" y="47100"/>
                  </a:lnTo>
                  <a:lnTo>
                    <a:pt x="547203" y="63554"/>
                  </a:lnTo>
                  <a:lnTo>
                    <a:pt x="552002" y="63554"/>
                  </a:lnTo>
                  <a:lnTo>
                    <a:pt x="552002" y="47100"/>
                  </a:lnTo>
                  <a:close/>
                </a:path>
                <a:path w="571500" h="111125">
                  <a:moveTo>
                    <a:pt x="516771" y="45802"/>
                  </a:moveTo>
                  <a:lnTo>
                    <a:pt x="533100" y="55327"/>
                  </a:lnTo>
                  <a:lnTo>
                    <a:pt x="547203" y="47100"/>
                  </a:lnTo>
                  <a:lnTo>
                    <a:pt x="552002" y="47100"/>
                  </a:lnTo>
                  <a:lnTo>
                    <a:pt x="552002" y="45802"/>
                  </a:lnTo>
                  <a:lnTo>
                    <a:pt x="516771" y="4580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3">
              <a:extLst>
                <a:ext uri="{FF2B5EF4-FFF2-40B4-BE49-F238E27FC236}">
                  <a16:creationId xmlns:a16="http://schemas.microsoft.com/office/drawing/2014/main" id="{7C0D6055-C92F-4C70-97DE-DC9392EADEB4}"/>
                </a:ext>
              </a:extLst>
            </p:cNvPr>
            <p:cNvSpPr/>
            <p:nvPr/>
          </p:nvSpPr>
          <p:spPr>
            <a:xfrm>
              <a:off x="6287637" y="4744892"/>
              <a:ext cx="348900" cy="188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4">
              <a:extLst>
                <a:ext uri="{FF2B5EF4-FFF2-40B4-BE49-F238E27FC236}">
                  <a16:creationId xmlns:a16="http://schemas.microsoft.com/office/drawing/2014/main" id="{C1DEBBDE-53A9-43FF-9DB4-FEB8D7B2C31A}"/>
                </a:ext>
              </a:extLst>
            </p:cNvPr>
            <p:cNvSpPr/>
            <p:nvPr/>
          </p:nvSpPr>
          <p:spPr>
            <a:xfrm>
              <a:off x="3364069" y="3643791"/>
              <a:ext cx="111125" cy="346075"/>
            </a:xfrm>
            <a:custGeom>
              <a:avLst/>
              <a:gdLst/>
              <a:ahLst/>
              <a:cxnLst/>
              <a:rect l="l" t="t" r="r" b="b"/>
              <a:pathLst>
                <a:path w="111125" h="346075">
                  <a:moveTo>
                    <a:pt x="55327" y="37806"/>
                  </a:moveTo>
                  <a:lnTo>
                    <a:pt x="45802" y="54135"/>
                  </a:lnTo>
                  <a:lnTo>
                    <a:pt x="45801" y="345785"/>
                  </a:lnTo>
                  <a:lnTo>
                    <a:pt x="64851" y="345785"/>
                  </a:lnTo>
                  <a:lnTo>
                    <a:pt x="64852" y="54135"/>
                  </a:lnTo>
                  <a:lnTo>
                    <a:pt x="55327" y="37806"/>
                  </a:lnTo>
                  <a:close/>
                </a:path>
                <a:path w="111125" h="346075">
                  <a:moveTo>
                    <a:pt x="55327" y="0"/>
                  </a:moveTo>
                  <a:lnTo>
                    <a:pt x="0" y="94848"/>
                  </a:lnTo>
                  <a:lnTo>
                    <a:pt x="1536" y="100681"/>
                  </a:lnTo>
                  <a:lnTo>
                    <a:pt x="10622" y="105982"/>
                  </a:lnTo>
                  <a:lnTo>
                    <a:pt x="16454" y="104447"/>
                  </a:lnTo>
                  <a:lnTo>
                    <a:pt x="45802" y="54135"/>
                  </a:lnTo>
                  <a:lnTo>
                    <a:pt x="45802" y="18903"/>
                  </a:lnTo>
                  <a:lnTo>
                    <a:pt x="66354" y="18903"/>
                  </a:lnTo>
                  <a:lnTo>
                    <a:pt x="55327" y="0"/>
                  </a:lnTo>
                  <a:close/>
                </a:path>
                <a:path w="111125" h="346075">
                  <a:moveTo>
                    <a:pt x="66354" y="18903"/>
                  </a:moveTo>
                  <a:lnTo>
                    <a:pt x="64852" y="18903"/>
                  </a:lnTo>
                  <a:lnTo>
                    <a:pt x="64852" y="54135"/>
                  </a:lnTo>
                  <a:lnTo>
                    <a:pt x="94200" y="104447"/>
                  </a:lnTo>
                  <a:lnTo>
                    <a:pt x="100032" y="105982"/>
                  </a:lnTo>
                  <a:lnTo>
                    <a:pt x="109121" y="100680"/>
                  </a:lnTo>
                  <a:lnTo>
                    <a:pt x="110655" y="94848"/>
                  </a:lnTo>
                  <a:lnTo>
                    <a:pt x="66354" y="18903"/>
                  </a:lnTo>
                  <a:close/>
                </a:path>
                <a:path w="111125" h="346075">
                  <a:moveTo>
                    <a:pt x="64852" y="18903"/>
                  </a:moveTo>
                  <a:lnTo>
                    <a:pt x="45802" y="18903"/>
                  </a:lnTo>
                  <a:lnTo>
                    <a:pt x="45802" y="54135"/>
                  </a:lnTo>
                  <a:lnTo>
                    <a:pt x="55327" y="37806"/>
                  </a:lnTo>
                  <a:lnTo>
                    <a:pt x="47100" y="23703"/>
                  </a:lnTo>
                  <a:lnTo>
                    <a:pt x="64852" y="23703"/>
                  </a:lnTo>
                  <a:lnTo>
                    <a:pt x="64852" y="18903"/>
                  </a:lnTo>
                  <a:close/>
                </a:path>
                <a:path w="111125" h="346075">
                  <a:moveTo>
                    <a:pt x="64852" y="23703"/>
                  </a:moveTo>
                  <a:lnTo>
                    <a:pt x="63554" y="23703"/>
                  </a:lnTo>
                  <a:lnTo>
                    <a:pt x="55327" y="37806"/>
                  </a:lnTo>
                  <a:lnTo>
                    <a:pt x="64852" y="54135"/>
                  </a:lnTo>
                  <a:lnTo>
                    <a:pt x="64852" y="23703"/>
                  </a:lnTo>
                  <a:close/>
                </a:path>
                <a:path w="111125" h="346075">
                  <a:moveTo>
                    <a:pt x="63554" y="23703"/>
                  </a:moveTo>
                  <a:lnTo>
                    <a:pt x="47100" y="23703"/>
                  </a:lnTo>
                  <a:lnTo>
                    <a:pt x="55327" y="37806"/>
                  </a:lnTo>
                  <a:lnTo>
                    <a:pt x="63554" y="2370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5">
            <a:extLst>
              <a:ext uri="{FF2B5EF4-FFF2-40B4-BE49-F238E27FC236}">
                <a16:creationId xmlns:a16="http://schemas.microsoft.com/office/drawing/2014/main" id="{3D7D81A7-D415-4D21-B7AD-7F5F0ADBCAD6}"/>
              </a:ext>
            </a:extLst>
          </p:cNvPr>
          <p:cNvSpPr txBox="1"/>
          <p:nvPr/>
        </p:nvSpPr>
        <p:spPr>
          <a:xfrm>
            <a:off x="6984808" y="4563026"/>
            <a:ext cx="148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9ABB841B-27F7-4170-9A49-63E30E4C5255}"/>
              </a:ext>
            </a:extLst>
          </p:cNvPr>
          <p:cNvSpPr txBox="1"/>
          <p:nvPr/>
        </p:nvSpPr>
        <p:spPr>
          <a:xfrm>
            <a:off x="3139887" y="3124200"/>
            <a:ext cx="799465" cy="5695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400" i="1" spc="-10" dirty="0">
                <a:latin typeface="Calibri"/>
                <a:cs typeface="Calibri"/>
              </a:rPr>
              <a:t>favorite</a:t>
            </a:r>
            <a:endParaRPr sz="1400">
              <a:latin typeface="Calibri"/>
              <a:cs typeface="Calibri"/>
            </a:endParaRPr>
          </a:p>
          <a:p>
            <a:pPr marL="340360">
              <a:lnSpc>
                <a:spcPct val="100000"/>
              </a:lnSpc>
              <a:spcBef>
                <a:spcPts val="535"/>
              </a:spcBef>
            </a:pPr>
            <a:r>
              <a:rPr sz="1200" spc="5" dirty="0">
                <a:solidFill>
                  <a:srgbClr val="BB57BE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m</a:t>
            </a:r>
            <a:r>
              <a:rPr sz="1200" spc="-10" dirty="0">
                <a:solidFill>
                  <a:srgbClr val="BB57BE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6C9506F-EFD5-4F77-B0E9-A807C4219246}"/>
              </a:ext>
            </a:extLst>
          </p:cNvPr>
          <p:cNvSpPr/>
          <p:nvPr/>
        </p:nvSpPr>
        <p:spPr>
          <a:xfrm>
            <a:off x="4238656" y="3398597"/>
            <a:ext cx="111125" cy="346075"/>
          </a:xfrm>
          <a:custGeom>
            <a:avLst/>
            <a:gdLst/>
            <a:ahLst/>
            <a:cxnLst/>
            <a:rect l="l" t="t" r="r" b="b"/>
            <a:pathLst>
              <a:path w="111125" h="346075">
                <a:moveTo>
                  <a:pt x="55328" y="37807"/>
                </a:moveTo>
                <a:lnTo>
                  <a:pt x="45803" y="54135"/>
                </a:lnTo>
                <a:lnTo>
                  <a:pt x="45802" y="345785"/>
                </a:lnTo>
                <a:lnTo>
                  <a:pt x="64852" y="345785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346075">
                <a:moveTo>
                  <a:pt x="55327" y="0"/>
                </a:moveTo>
                <a:lnTo>
                  <a:pt x="0" y="94848"/>
                </a:lnTo>
                <a:lnTo>
                  <a:pt x="1536" y="100681"/>
                </a:lnTo>
                <a:lnTo>
                  <a:pt x="10622" y="105982"/>
                </a:lnTo>
                <a:lnTo>
                  <a:pt x="16454" y="104447"/>
                </a:lnTo>
                <a:lnTo>
                  <a:pt x="45802" y="54136"/>
                </a:lnTo>
                <a:lnTo>
                  <a:pt x="45802" y="18903"/>
                </a:lnTo>
                <a:lnTo>
                  <a:pt x="66354" y="18903"/>
                </a:lnTo>
                <a:lnTo>
                  <a:pt x="55327" y="0"/>
                </a:lnTo>
                <a:close/>
              </a:path>
              <a:path w="111125" h="346075">
                <a:moveTo>
                  <a:pt x="66354" y="18903"/>
                </a:moveTo>
                <a:lnTo>
                  <a:pt x="64852" y="18903"/>
                </a:lnTo>
                <a:lnTo>
                  <a:pt x="64853" y="54136"/>
                </a:lnTo>
                <a:lnTo>
                  <a:pt x="94200" y="104447"/>
                </a:lnTo>
                <a:lnTo>
                  <a:pt x="100032" y="105982"/>
                </a:lnTo>
                <a:lnTo>
                  <a:pt x="109121" y="100680"/>
                </a:lnTo>
                <a:lnTo>
                  <a:pt x="110656" y="94848"/>
                </a:lnTo>
                <a:lnTo>
                  <a:pt x="66354" y="18903"/>
                </a:lnTo>
                <a:close/>
              </a:path>
              <a:path w="111125" h="346075">
                <a:moveTo>
                  <a:pt x="64852" y="18903"/>
                </a:moveTo>
                <a:lnTo>
                  <a:pt x="45802" y="18903"/>
                </a:lnTo>
                <a:lnTo>
                  <a:pt x="45802" y="54136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2" y="23703"/>
                </a:lnTo>
                <a:lnTo>
                  <a:pt x="64852" y="18903"/>
                </a:lnTo>
                <a:close/>
              </a:path>
              <a:path w="111125" h="346075">
                <a:moveTo>
                  <a:pt x="64852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2" y="54135"/>
                </a:lnTo>
                <a:lnTo>
                  <a:pt x="64852" y="23703"/>
                </a:lnTo>
                <a:close/>
              </a:path>
              <a:path w="111125" h="346075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CEACCC69-F630-497B-89B2-CCBAA25F695C}"/>
              </a:ext>
            </a:extLst>
          </p:cNvPr>
          <p:cNvSpPr txBox="1"/>
          <p:nvPr/>
        </p:nvSpPr>
        <p:spPr>
          <a:xfrm>
            <a:off x="4050705" y="3124200"/>
            <a:ext cx="763905" cy="5695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400" i="1" spc="-5" dirty="0">
                <a:latin typeface="Calibri"/>
                <a:cs typeface="Calibri"/>
              </a:rPr>
              <a:t>season</a:t>
            </a:r>
            <a:endParaRPr sz="1400">
              <a:latin typeface="Calibri"/>
              <a:cs typeface="Calibri"/>
            </a:endParaRPr>
          </a:p>
          <a:p>
            <a:pPr marL="304800">
              <a:lnSpc>
                <a:spcPct val="100000"/>
              </a:lnSpc>
              <a:spcBef>
                <a:spcPts val="535"/>
              </a:spcBef>
            </a:pPr>
            <a:r>
              <a:rPr sz="1200" spc="5" dirty="0">
                <a:solidFill>
                  <a:srgbClr val="BB57BE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m</a:t>
            </a:r>
            <a:r>
              <a:rPr sz="1200" spc="-10" dirty="0">
                <a:solidFill>
                  <a:srgbClr val="BB57BE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99">
            <a:extLst>
              <a:ext uri="{FF2B5EF4-FFF2-40B4-BE49-F238E27FC236}">
                <a16:creationId xmlns:a16="http://schemas.microsoft.com/office/drawing/2014/main" id="{1ADC2D24-D6A6-4A39-8AE8-DA6B8693768D}"/>
              </a:ext>
            </a:extLst>
          </p:cNvPr>
          <p:cNvSpPr/>
          <p:nvPr/>
        </p:nvSpPr>
        <p:spPr>
          <a:xfrm>
            <a:off x="5098059" y="3398597"/>
            <a:ext cx="111125" cy="346075"/>
          </a:xfrm>
          <a:custGeom>
            <a:avLst/>
            <a:gdLst/>
            <a:ahLst/>
            <a:cxnLst/>
            <a:rect l="l" t="t" r="r" b="b"/>
            <a:pathLst>
              <a:path w="111125" h="346075">
                <a:moveTo>
                  <a:pt x="55328" y="37807"/>
                </a:moveTo>
                <a:lnTo>
                  <a:pt x="45803" y="54135"/>
                </a:lnTo>
                <a:lnTo>
                  <a:pt x="45802" y="345785"/>
                </a:lnTo>
                <a:lnTo>
                  <a:pt x="64852" y="345785"/>
                </a:lnTo>
                <a:lnTo>
                  <a:pt x="64852" y="54135"/>
                </a:lnTo>
                <a:lnTo>
                  <a:pt x="55328" y="37807"/>
                </a:lnTo>
                <a:close/>
              </a:path>
              <a:path w="111125" h="346075">
                <a:moveTo>
                  <a:pt x="55328" y="0"/>
                </a:moveTo>
                <a:lnTo>
                  <a:pt x="0" y="94848"/>
                </a:lnTo>
                <a:lnTo>
                  <a:pt x="1537" y="100681"/>
                </a:lnTo>
                <a:lnTo>
                  <a:pt x="10622" y="105982"/>
                </a:lnTo>
                <a:lnTo>
                  <a:pt x="16455" y="104447"/>
                </a:lnTo>
                <a:lnTo>
                  <a:pt x="45802" y="54137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346075">
                <a:moveTo>
                  <a:pt x="66355" y="18903"/>
                </a:moveTo>
                <a:lnTo>
                  <a:pt x="64853" y="18903"/>
                </a:lnTo>
                <a:lnTo>
                  <a:pt x="64853" y="54137"/>
                </a:lnTo>
                <a:lnTo>
                  <a:pt x="94200" y="104447"/>
                </a:lnTo>
                <a:lnTo>
                  <a:pt x="100034" y="105982"/>
                </a:lnTo>
                <a:lnTo>
                  <a:pt x="109121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346075">
                <a:moveTo>
                  <a:pt x="64853" y="23703"/>
                </a:moveTo>
                <a:lnTo>
                  <a:pt x="63555" y="23703"/>
                </a:lnTo>
                <a:lnTo>
                  <a:pt x="55328" y="37807"/>
                </a:lnTo>
                <a:lnTo>
                  <a:pt x="64853" y="54137"/>
                </a:lnTo>
                <a:lnTo>
                  <a:pt x="64853" y="23703"/>
                </a:lnTo>
                <a:close/>
              </a:path>
              <a:path w="111125" h="346075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7"/>
                </a:lnTo>
                <a:lnTo>
                  <a:pt x="47100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346075">
                <a:moveTo>
                  <a:pt x="63555" y="23703"/>
                </a:moveTo>
                <a:lnTo>
                  <a:pt x="47100" y="23703"/>
                </a:lnTo>
                <a:lnTo>
                  <a:pt x="55328" y="37807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0">
            <a:extLst>
              <a:ext uri="{FF2B5EF4-FFF2-40B4-BE49-F238E27FC236}">
                <a16:creationId xmlns:a16="http://schemas.microsoft.com/office/drawing/2014/main" id="{FDD460F3-0B9D-44D7-942A-2FBA40F2219C}"/>
              </a:ext>
            </a:extLst>
          </p:cNvPr>
          <p:cNvSpPr txBox="1"/>
          <p:nvPr/>
        </p:nvSpPr>
        <p:spPr>
          <a:xfrm>
            <a:off x="5196079" y="3485050"/>
            <a:ext cx="471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BB57BE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m</a:t>
            </a:r>
            <a:r>
              <a:rPr sz="1200" spc="-10" dirty="0">
                <a:solidFill>
                  <a:srgbClr val="BB57BE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3" name="object 101">
            <a:extLst>
              <a:ext uri="{FF2B5EF4-FFF2-40B4-BE49-F238E27FC236}">
                <a16:creationId xmlns:a16="http://schemas.microsoft.com/office/drawing/2014/main" id="{785A43BD-75B1-4102-9525-D7F915F4756D}"/>
              </a:ext>
            </a:extLst>
          </p:cNvPr>
          <p:cNvSpPr txBox="1"/>
          <p:nvPr/>
        </p:nvSpPr>
        <p:spPr>
          <a:xfrm>
            <a:off x="5072546" y="3203617"/>
            <a:ext cx="136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Calibri"/>
                <a:cs typeface="Calibri"/>
              </a:rPr>
              <a:t>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2">
            <a:extLst>
              <a:ext uri="{FF2B5EF4-FFF2-40B4-BE49-F238E27FC236}">
                <a16:creationId xmlns:a16="http://schemas.microsoft.com/office/drawing/2014/main" id="{02A6DACB-4977-43F1-B410-8A5B359CE11B}"/>
              </a:ext>
            </a:extLst>
          </p:cNvPr>
          <p:cNvSpPr/>
          <p:nvPr/>
        </p:nvSpPr>
        <p:spPr>
          <a:xfrm>
            <a:off x="5970021" y="3398597"/>
            <a:ext cx="111125" cy="346075"/>
          </a:xfrm>
          <a:custGeom>
            <a:avLst/>
            <a:gdLst/>
            <a:ahLst/>
            <a:cxnLst/>
            <a:rect l="l" t="t" r="r" b="b"/>
            <a:pathLst>
              <a:path w="111125" h="346075">
                <a:moveTo>
                  <a:pt x="55328" y="37806"/>
                </a:moveTo>
                <a:lnTo>
                  <a:pt x="45803" y="54135"/>
                </a:lnTo>
                <a:lnTo>
                  <a:pt x="45802" y="345785"/>
                </a:lnTo>
                <a:lnTo>
                  <a:pt x="64852" y="345785"/>
                </a:lnTo>
                <a:lnTo>
                  <a:pt x="64853" y="54135"/>
                </a:lnTo>
                <a:lnTo>
                  <a:pt x="55328" y="37806"/>
                </a:lnTo>
                <a:close/>
              </a:path>
              <a:path w="111125" h="346075">
                <a:moveTo>
                  <a:pt x="55328" y="0"/>
                </a:moveTo>
                <a:lnTo>
                  <a:pt x="0" y="94848"/>
                </a:lnTo>
                <a:lnTo>
                  <a:pt x="1537" y="100681"/>
                </a:lnTo>
                <a:lnTo>
                  <a:pt x="10623" y="105982"/>
                </a:lnTo>
                <a:lnTo>
                  <a:pt x="16455" y="104447"/>
                </a:lnTo>
                <a:lnTo>
                  <a:pt x="45803" y="54135"/>
                </a:lnTo>
                <a:lnTo>
                  <a:pt x="45803" y="18903"/>
                </a:lnTo>
                <a:lnTo>
                  <a:pt x="66355" y="18903"/>
                </a:lnTo>
                <a:lnTo>
                  <a:pt x="55328" y="0"/>
                </a:lnTo>
                <a:close/>
              </a:path>
              <a:path w="111125" h="346075">
                <a:moveTo>
                  <a:pt x="66355" y="18903"/>
                </a:moveTo>
                <a:lnTo>
                  <a:pt x="64853" y="18903"/>
                </a:lnTo>
                <a:lnTo>
                  <a:pt x="64853" y="54135"/>
                </a:lnTo>
                <a:lnTo>
                  <a:pt x="94202" y="104447"/>
                </a:lnTo>
                <a:lnTo>
                  <a:pt x="100034" y="105982"/>
                </a:lnTo>
                <a:lnTo>
                  <a:pt x="109122" y="100680"/>
                </a:lnTo>
                <a:lnTo>
                  <a:pt x="110656" y="94848"/>
                </a:lnTo>
                <a:lnTo>
                  <a:pt x="66355" y="18903"/>
                </a:lnTo>
                <a:close/>
              </a:path>
              <a:path w="111125" h="346075">
                <a:moveTo>
                  <a:pt x="64853" y="18903"/>
                </a:moveTo>
                <a:lnTo>
                  <a:pt x="45803" y="18903"/>
                </a:lnTo>
                <a:lnTo>
                  <a:pt x="45803" y="54135"/>
                </a:lnTo>
                <a:lnTo>
                  <a:pt x="55328" y="37806"/>
                </a:lnTo>
                <a:lnTo>
                  <a:pt x="47101" y="23703"/>
                </a:lnTo>
                <a:lnTo>
                  <a:pt x="64853" y="23703"/>
                </a:lnTo>
                <a:lnTo>
                  <a:pt x="64853" y="18903"/>
                </a:lnTo>
                <a:close/>
              </a:path>
              <a:path w="111125" h="346075">
                <a:moveTo>
                  <a:pt x="64853" y="23703"/>
                </a:moveTo>
                <a:lnTo>
                  <a:pt x="63555" y="23703"/>
                </a:lnTo>
                <a:lnTo>
                  <a:pt x="55328" y="37806"/>
                </a:lnTo>
                <a:lnTo>
                  <a:pt x="64853" y="54135"/>
                </a:lnTo>
                <a:lnTo>
                  <a:pt x="64853" y="23703"/>
                </a:lnTo>
                <a:close/>
              </a:path>
              <a:path w="111125" h="346075">
                <a:moveTo>
                  <a:pt x="63555" y="23703"/>
                </a:moveTo>
                <a:lnTo>
                  <a:pt x="47101" y="23703"/>
                </a:lnTo>
                <a:lnTo>
                  <a:pt x="55328" y="37806"/>
                </a:lnTo>
                <a:lnTo>
                  <a:pt x="63555" y="2370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3">
            <a:extLst>
              <a:ext uri="{FF2B5EF4-FFF2-40B4-BE49-F238E27FC236}">
                <a16:creationId xmlns:a16="http://schemas.microsoft.com/office/drawing/2014/main" id="{67FBA3D6-CC72-44A8-BCAA-505F58D699DC}"/>
              </a:ext>
            </a:extLst>
          </p:cNvPr>
          <p:cNvSpPr txBox="1"/>
          <p:nvPr/>
        </p:nvSpPr>
        <p:spPr>
          <a:xfrm>
            <a:off x="5799386" y="3150616"/>
            <a:ext cx="742950" cy="54292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i="1" dirty="0">
                <a:latin typeface="Calibri"/>
                <a:cs typeface="Calibri"/>
              </a:rPr>
              <a:t>spring</a:t>
            </a:r>
            <a:endParaRPr sz="1400">
              <a:latin typeface="Calibri"/>
              <a:cs typeface="Calibri"/>
            </a:endParaRPr>
          </a:p>
          <a:p>
            <a:pPr marL="284480">
              <a:lnSpc>
                <a:spcPct val="100000"/>
              </a:lnSpc>
              <a:spcBef>
                <a:spcPts val="440"/>
              </a:spcBef>
            </a:pPr>
            <a:r>
              <a:rPr sz="1200" spc="5" dirty="0">
                <a:solidFill>
                  <a:srgbClr val="BB57BE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m</a:t>
            </a:r>
            <a:r>
              <a:rPr sz="1200" spc="-10" dirty="0">
                <a:solidFill>
                  <a:srgbClr val="BB57BE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BB57BE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BB57BE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4">
            <a:extLst>
              <a:ext uri="{FF2B5EF4-FFF2-40B4-BE49-F238E27FC236}">
                <a16:creationId xmlns:a16="http://schemas.microsoft.com/office/drawing/2014/main" id="{429663CE-DD8D-4781-AB1D-77CDAA61457C}"/>
              </a:ext>
            </a:extLst>
          </p:cNvPr>
          <p:cNvSpPr/>
          <p:nvPr/>
        </p:nvSpPr>
        <p:spPr>
          <a:xfrm>
            <a:off x="4949605" y="4266816"/>
            <a:ext cx="461009" cy="913765"/>
          </a:xfrm>
          <a:custGeom>
            <a:avLst/>
            <a:gdLst/>
            <a:ahLst/>
            <a:cxnLst/>
            <a:rect l="l" t="t" r="r" b="b"/>
            <a:pathLst>
              <a:path w="461010" h="913764">
                <a:moveTo>
                  <a:pt x="0" y="456779"/>
                </a:moveTo>
                <a:lnTo>
                  <a:pt x="2104" y="394797"/>
                </a:lnTo>
                <a:lnTo>
                  <a:pt x="8233" y="335349"/>
                </a:lnTo>
                <a:lnTo>
                  <a:pt x="18113" y="278980"/>
                </a:lnTo>
                <a:lnTo>
                  <a:pt x="31470" y="226234"/>
                </a:lnTo>
                <a:lnTo>
                  <a:pt x="48027" y="177655"/>
                </a:lnTo>
                <a:lnTo>
                  <a:pt x="67511" y="133787"/>
                </a:lnTo>
                <a:lnTo>
                  <a:pt x="89648" y="95175"/>
                </a:lnTo>
                <a:lnTo>
                  <a:pt x="114162" y="62363"/>
                </a:lnTo>
                <a:lnTo>
                  <a:pt x="169223" y="16316"/>
                </a:lnTo>
                <a:lnTo>
                  <a:pt x="230500" y="0"/>
                </a:lnTo>
                <a:lnTo>
                  <a:pt x="261777" y="4169"/>
                </a:lnTo>
                <a:lnTo>
                  <a:pt x="320220" y="35895"/>
                </a:lnTo>
                <a:lnTo>
                  <a:pt x="371351" y="95175"/>
                </a:lnTo>
                <a:lnTo>
                  <a:pt x="393488" y="133787"/>
                </a:lnTo>
                <a:lnTo>
                  <a:pt x="412972" y="177655"/>
                </a:lnTo>
                <a:lnTo>
                  <a:pt x="429529" y="226234"/>
                </a:lnTo>
                <a:lnTo>
                  <a:pt x="442886" y="278980"/>
                </a:lnTo>
                <a:lnTo>
                  <a:pt x="452766" y="335349"/>
                </a:lnTo>
                <a:lnTo>
                  <a:pt x="458895" y="394797"/>
                </a:lnTo>
                <a:lnTo>
                  <a:pt x="461000" y="456779"/>
                </a:lnTo>
                <a:lnTo>
                  <a:pt x="458895" y="518761"/>
                </a:lnTo>
                <a:lnTo>
                  <a:pt x="452766" y="578209"/>
                </a:lnTo>
                <a:lnTo>
                  <a:pt x="442886" y="634578"/>
                </a:lnTo>
                <a:lnTo>
                  <a:pt x="429529" y="687324"/>
                </a:lnTo>
                <a:lnTo>
                  <a:pt x="412972" y="735903"/>
                </a:lnTo>
                <a:lnTo>
                  <a:pt x="393488" y="779771"/>
                </a:lnTo>
                <a:lnTo>
                  <a:pt x="371351" y="818383"/>
                </a:lnTo>
                <a:lnTo>
                  <a:pt x="346837" y="851195"/>
                </a:lnTo>
                <a:lnTo>
                  <a:pt x="291776" y="897242"/>
                </a:lnTo>
                <a:lnTo>
                  <a:pt x="230500" y="913559"/>
                </a:lnTo>
                <a:lnTo>
                  <a:pt x="199222" y="909389"/>
                </a:lnTo>
                <a:lnTo>
                  <a:pt x="140779" y="877663"/>
                </a:lnTo>
                <a:lnTo>
                  <a:pt x="89648" y="818383"/>
                </a:lnTo>
                <a:lnTo>
                  <a:pt x="67511" y="779771"/>
                </a:lnTo>
                <a:lnTo>
                  <a:pt x="48027" y="735903"/>
                </a:lnTo>
                <a:lnTo>
                  <a:pt x="31470" y="687324"/>
                </a:lnTo>
                <a:lnTo>
                  <a:pt x="18113" y="634578"/>
                </a:lnTo>
                <a:lnTo>
                  <a:pt x="8233" y="578209"/>
                </a:lnTo>
                <a:lnTo>
                  <a:pt x="2104" y="518761"/>
                </a:lnTo>
                <a:lnTo>
                  <a:pt x="0" y="456779"/>
                </a:lnTo>
                <a:close/>
              </a:path>
            </a:pathLst>
          </a:custGeom>
          <a:ln w="7620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645778E6-9303-436A-93CE-D81F7E6B99A3}"/>
              </a:ext>
            </a:extLst>
          </p:cNvPr>
          <p:cNvSpPr txBox="1"/>
          <p:nvPr/>
        </p:nvSpPr>
        <p:spPr>
          <a:xfrm>
            <a:off x="6704441" y="6220502"/>
            <a:ext cx="4730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i="1" spc="5" dirty="0">
                <a:latin typeface="Calibri"/>
                <a:cs typeface="Calibri"/>
              </a:rPr>
              <a:t>sp</a:t>
            </a:r>
            <a:r>
              <a:rPr sz="1400" i="1" spc="-10" dirty="0">
                <a:latin typeface="Calibri"/>
                <a:cs typeface="Calibri"/>
              </a:rPr>
              <a:t>r</a:t>
            </a:r>
            <a:r>
              <a:rPr sz="1400" i="1" dirty="0">
                <a:latin typeface="Calibri"/>
                <a:cs typeface="Calibri"/>
              </a:rPr>
              <a:t>i</a:t>
            </a:r>
            <a:r>
              <a:rPr sz="1400" i="1" spc="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53FDC6B1-8E07-445F-A30E-ADC47B363A69}"/>
              </a:ext>
            </a:extLst>
          </p:cNvPr>
          <p:cNvSpPr txBox="1"/>
          <p:nvPr/>
        </p:nvSpPr>
        <p:spPr>
          <a:xfrm>
            <a:off x="3306913" y="6229646"/>
            <a:ext cx="24066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i="1" spc="-25" dirty="0">
                <a:latin typeface="Calibri"/>
                <a:cs typeface="Calibri"/>
              </a:rPr>
              <a:t>my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28A40E86-BD66-476C-ACE6-CA45B978623B}"/>
              </a:ext>
            </a:extLst>
          </p:cNvPr>
          <p:cNvSpPr txBox="1"/>
          <p:nvPr/>
        </p:nvSpPr>
        <p:spPr>
          <a:xfrm>
            <a:off x="3982423" y="6229646"/>
            <a:ext cx="58420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i="1" spc="-10" dirty="0">
                <a:latin typeface="Calibri"/>
                <a:cs typeface="Calibri"/>
              </a:rPr>
              <a:t>favorite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C3142469-ECAB-4766-BEAE-91DD4048D427}"/>
              </a:ext>
            </a:extLst>
          </p:cNvPr>
          <p:cNvSpPr txBox="1"/>
          <p:nvPr/>
        </p:nvSpPr>
        <p:spPr>
          <a:xfrm>
            <a:off x="4901261" y="6229646"/>
            <a:ext cx="52324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i="1" spc="5" dirty="0">
                <a:latin typeface="Calibri"/>
                <a:cs typeface="Calibri"/>
              </a:rPr>
              <a:t>s</a:t>
            </a:r>
            <a:r>
              <a:rPr sz="1400" i="1" spc="-10" dirty="0">
                <a:latin typeface="Calibri"/>
                <a:cs typeface="Calibri"/>
              </a:rPr>
              <a:t>e</a:t>
            </a:r>
            <a:r>
              <a:rPr sz="1400" i="1" spc="5" dirty="0">
                <a:latin typeface="Calibri"/>
                <a:cs typeface="Calibri"/>
              </a:rPr>
              <a:t>as</a:t>
            </a:r>
            <a:r>
              <a:rPr sz="1400" i="1" spc="-10" dirty="0">
                <a:latin typeface="Calibri"/>
                <a:cs typeface="Calibri"/>
              </a:rPr>
              <a:t>o</a:t>
            </a:r>
            <a:r>
              <a:rPr sz="1400" i="1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CDDBE1D1-8222-4566-B86E-82E76DBA0A76}"/>
              </a:ext>
            </a:extLst>
          </p:cNvPr>
          <p:cNvSpPr txBox="1"/>
          <p:nvPr/>
        </p:nvSpPr>
        <p:spPr>
          <a:xfrm>
            <a:off x="5981284" y="6229646"/>
            <a:ext cx="13652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i="1" dirty="0">
                <a:latin typeface="Calibri"/>
                <a:cs typeface="Calibri"/>
              </a:rPr>
              <a:t>is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18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8E95B02-C1F9-45D9-B262-86337CEA2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497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3200" spc="-50" dirty="0" err="1">
                <a:solidFill>
                  <a:schemeClr val="tx1"/>
                </a:solidFill>
              </a:rPr>
              <a:t>ELMo</a:t>
            </a:r>
            <a:r>
              <a:rPr sz="3200" spc="-50" dirty="0">
                <a:solidFill>
                  <a:schemeClr val="tx1"/>
                </a:solidFill>
              </a:rPr>
              <a:t>: Embeddings from Language Models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0F253E-4D3D-4C2E-8810-ED454BB994FC}"/>
              </a:ext>
            </a:extLst>
          </p:cNvPr>
          <p:cNvSpPr txBox="1"/>
          <p:nvPr/>
        </p:nvSpPr>
        <p:spPr>
          <a:xfrm>
            <a:off x="381000" y="1371600"/>
            <a:ext cx="7473950" cy="201221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21005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5" dirty="0">
                <a:latin typeface="Calibri"/>
                <a:cs typeface="Calibri"/>
              </a:rPr>
              <a:t>contextualized word representations. NAACL 2018.  https://arxiv.org/abs/1802.05365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word token vectors using long contexts not context  windows </a:t>
            </a:r>
            <a:r>
              <a:rPr sz="2400" dirty="0">
                <a:latin typeface="Calibri"/>
                <a:cs typeface="Calibri"/>
              </a:rPr>
              <a:t>(here, </a:t>
            </a:r>
            <a:r>
              <a:rPr sz="2400" spc="-5" dirty="0">
                <a:latin typeface="Calibri"/>
                <a:cs typeface="Calibri"/>
              </a:rPr>
              <a:t>whole </a:t>
            </a:r>
            <a:r>
              <a:rPr sz="2400" dirty="0">
                <a:latin typeface="Calibri"/>
                <a:cs typeface="Calibri"/>
              </a:rPr>
              <a:t>sentence, </a:t>
            </a:r>
            <a:r>
              <a:rPr sz="2400" spc="-5" dirty="0">
                <a:latin typeface="Calibri"/>
                <a:cs typeface="Calibri"/>
              </a:rPr>
              <a:t>could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longer)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 a deep </a:t>
            </a:r>
            <a:r>
              <a:rPr sz="2400" spc="-5" dirty="0">
                <a:latin typeface="Calibri"/>
                <a:cs typeface="Calibri"/>
              </a:rPr>
              <a:t>Bi-NLM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use all its </a:t>
            </a:r>
            <a:r>
              <a:rPr sz="240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prediction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61F56-C192-41D9-A919-2791B6516FD4}"/>
              </a:ext>
            </a:extLst>
          </p:cNvPr>
          <p:cNvSpPr txBox="1"/>
          <p:nvPr/>
        </p:nvSpPr>
        <p:spPr>
          <a:xfrm>
            <a:off x="616620" y="402855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Forward LM: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59890-B8D3-49A3-843D-45D397BFB09A}"/>
              </a:ext>
            </a:extLst>
          </p:cNvPr>
          <p:cNvSpPr txBox="1"/>
          <p:nvPr/>
        </p:nvSpPr>
        <p:spPr>
          <a:xfrm>
            <a:off x="616620" y="494295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Backward LM: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C48C5-BEC4-43A4-83BB-92C38536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74" y="4726638"/>
            <a:ext cx="4946405" cy="79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3B2DF6-2503-4B3F-88E4-1727CCEE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74" y="3810025"/>
            <a:ext cx="4833452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809CDB2-48C5-4B3B-999C-19D33608278A}"/>
              </a:ext>
            </a:extLst>
          </p:cNvPr>
          <p:cNvSpPr txBox="1"/>
          <p:nvPr/>
        </p:nvSpPr>
        <p:spPr>
          <a:xfrm>
            <a:off x="290146" y="1219200"/>
            <a:ext cx="8686800" cy="135485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Train a </a:t>
            </a:r>
            <a:r>
              <a:rPr sz="2400" spc="-5" dirty="0">
                <a:latin typeface="Calibri"/>
                <a:cs typeface="Calibri"/>
              </a:rPr>
              <a:t>bidirectional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LM</a:t>
            </a: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Aim </a:t>
            </a:r>
            <a:r>
              <a:rPr sz="2400" dirty="0">
                <a:latin typeface="Calibri"/>
                <a:cs typeface="Calibri"/>
              </a:rPr>
              <a:t>at performant but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overly </a:t>
            </a:r>
            <a:r>
              <a:rPr sz="2400" spc="-5" dirty="0">
                <a:latin typeface="Calibri"/>
                <a:cs typeface="Calibri"/>
              </a:rPr>
              <a:t>large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LM: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200" spc="-5" dirty="0">
                <a:latin typeface="Calibri"/>
                <a:cs typeface="Calibri"/>
              </a:rPr>
              <a:t>Use </a:t>
            </a:r>
            <a:r>
              <a:rPr sz="2200" dirty="0">
                <a:latin typeface="Calibri"/>
                <a:cs typeface="Calibri"/>
              </a:rPr>
              <a:t>2 </a:t>
            </a:r>
            <a:r>
              <a:rPr sz="2200" spc="-5" dirty="0" err="1">
                <a:latin typeface="Calibri"/>
                <a:cs typeface="Calibri"/>
              </a:rPr>
              <a:t>biLSTM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layers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6A1AE4F-FEFC-430E-A7F8-EDC6A84A0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497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3200" spc="-50" dirty="0" err="1">
                <a:solidFill>
                  <a:schemeClr val="tx1"/>
                </a:solidFill>
              </a:rPr>
              <a:t>ELMo</a:t>
            </a:r>
            <a:r>
              <a:rPr sz="3200" spc="-50" dirty="0">
                <a:solidFill>
                  <a:schemeClr val="tx1"/>
                </a:solidFill>
              </a:rPr>
              <a:t>: Embeddings from Language Models</a:t>
            </a:r>
          </a:p>
        </p:txBody>
      </p:sp>
      <p:pic>
        <p:nvPicPr>
          <p:cNvPr id="2050" name="Picture 2" descr="Deep contextualized word representations ——ELMo - 知乎">
            <a:extLst>
              <a:ext uri="{FF2B5EF4-FFF2-40B4-BE49-F238E27FC236}">
                <a16:creationId xmlns:a16="http://schemas.microsoft.com/office/drawing/2014/main" id="{B2DFF4A9-2CDA-45D0-9C29-993DB72C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3044"/>
            <a:ext cx="6027067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47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7950F46-F42C-419F-A7BB-59C699D3A997}"/>
              </a:ext>
            </a:extLst>
          </p:cNvPr>
          <p:cNvSpPr txBox="1"/>
          <p:nvPr/>
        </p:nvSpPr>
        <p:spPr>
          <a:xfrm>
            <a:off x="183036" y="1208022"/>
            <a:ext cx="8802213" cy="1284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ELMo </a:t>
            </a:r>
            <a:r>
              <a:rPr sz="2400" dirty="0">
                <a:latin typeface="Calibri"/>
                <a:cs typeface="Calibri"/>
              </a:rPr>
              <a:t>learns </a:t>
            </a:r>
            <a:r>
              <a:rPr sz="2400" spc="-5" dirty="0">
                <a:latin typeface="Calibri"/>
                <a:cs typeface="Calibri"/>
              </a:rPr>
              <a:t>task-specific combo of biLM </a:t>
            </a:r>
            <a:r>
              <a:rPr sz="2400" dirty="0">
                <a:latin typeface="Calibri"/>
                <a:cs typeface="Calibri"/>
              </a:rPr>
              <a:t>layer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representations</a:t>
            </a:r>
            <a:endParaRPr sz="2400" dirty="0">
              <a:latin typeface="Calibri"/>
              <a:cs typeface="Calibri"/>
            </a:endParaRPr>
          </a:p>
          <a:p>
            <a:pPr marL="355600" marR="316230" indent="-342900">
              <a:lnSpc>
                <a:spcPct val="1008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innovation that improves on just using top </a:t>
            </a:r>
            <a:r>
              <a:rPr sz="240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dirty="0">
                <a:latin typeface="Calibri"/>
                <a:cs typeface="Calibri"/>
              </a:rPr>
              <a:t>LSTM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stack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2F861C4-6BF8-40B5-99A0-B726C2ECC4A5}"/>
              </a:ext>
            </a:extLst>
          </p:cNvPr>
          <p:cNvSpPr>
            <a:spLocks noChangeAspect="1"/>
          </p:cNvSpPr>
          <p:nvPr/>
        </p:nvSpPr>
        <p:spPr>
          <a:xfrm>
            <a:off x="921145" y="2729845"/>
            <a:ext cx="5459406" cy="79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809D80E-457F-4F81-A169-E4D5A018CBDC}"/>
              </a:ext>
            </a:extLst>
          </p:cNvPr>
          <p:cNvSpPr>
            <a:spLocks noChangeAspect="1"/>
          </p:cNvSpPr>
          <p:nvPr/>
        </p:nvSpPr>
        <p:spPr>
          <a:xfrm>
            <a:off x="885976" y="3898522"/>
            <a:ext cx="6139105" cy="7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D83B5-D898-431F-AC67-5E247052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1" y="4927740"/>
            <a:ext cx="6495132" cy="86400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C153AF92-B4E0-498B-9266-C982DFDD3CB4}"/>
              </a:ext>
            </a:extLst>
          </p:cNvPr>
          <p:cNvSpPr txBox="1">
            <a:spLocks/>
          </p:cNvSpPr>
          <p:nvPr/>
        </p:nvSpPr>
        <p:spPr bwMode="auto">
          <a:xfrm>
            <a:off x="152400" y="304800"/>
            <a:ext cx="8839200" cy="49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A81315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A81315"/>
                </a:solidFill>
                <a:latin typeface="Arial" panose="020B0604020202020204" pitchFamily="34" charset="0"/>
                <a:ea typeface="ヒラギノ角ゴ Pro W3" pitchFamily="86" charset="-128"/>
              </a:defRPr>
            </a:lvl9pPr>
          </a:lstStyle>
          <a:p>
            <a:pPr marL="12700" marR="5080" eaLnBrk="1" hangingPunct="1">
              <a:lnSpc>
                <a:spcPct val="100699"/>
              </a:lnSpc>
              <a:spcBef>
                <a:spcPts val="75"/>
              </a:spcBef>
            </a:pPr>
            <a:r>
              <a:rPr lang="en-US" sz="3200" spc="-50">
                <a:solidFill>
                  <a:schemeClr val="tx1"/>
                </a:solidFill>
              </a:rPr>
              <a:t>ELMo: Embeddings from Language Models</a:t>
            </a:r>
            <a:endParaRPr lang="en-US" sz="32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2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4A186D0-F545-4D1C-9840-A33566894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190676"/>
            <a:ext cx="6855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ELMo: Weighting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layers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36EF683-402A-4032-A1A6-414D61B69E7A}"/>
              </a:ext>
            </a:extLst>
          </p:cNvPr>
          <p:cNvSpPr txBox="1"/>
          <p:nvPr/>
        </p:nvSpPr>
        <p:spPr>
          <a:xfrm>
            <a:off x="304800" y="1247338"/>
            <a:ext cx="8193405" cy="208533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two biLSTM </a:t>
            </a:r>
            <a:r>
              <a:rPr sz="2400" dirty="0">
                <a:latin typeface="Calibri"/>
                <a:cs typeface="Calibri"/>
              </a:rPr>
              <a:t>NLM layers have differentiated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uses/meanings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Lower </a:t>
            </a:r>
            <a:r>
              <a:rPr sz="240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better for </a:t>
            </a:r>
            <a:r>
              <a:rPr sz="2400" spc="-5" dirty="0">
                <a:latin typeface="Calibri"/>
                <a:cs typeface="Calibri"/>
              </a:rPr>
              <a:t>lower-level syntax,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etc.</a:t>
            </a:r>
            <a:endParaRPr sz="2400" dirty="0">
              <a:latin typeface="Calibri"/>
              <a:cs typeface="Calibri"/>
            </a:endParaRPr>
          </a:p>
          <a:p>
            <a:pPr marL="1041400" lvl="2" indent="-2286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Calibri"/>
                <a:cs typeface="Calibri"/>
              </a:rPr>
              <a:t>Part-of-speech </a:t>
            </a:r>
            <a:r>
              <a:rPr sz="2000" spc="-5" dirty="0">
                <a:latin typeface="Calibri"/>
                <a:cs typeface="Calibri"/>
              </a:rPr>
              <a:t>tagging, syntactic dependencies, NER</a:t>
            </a:r>
            <a:endParaRPr sz="20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Higher </a:t>
            </a:r>
            <a:r>
              <a:rPr sz="240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better for </a:t>
            </a:r>
            <a:r>
              <a:rPr sz="2400" spc="-5" dirty="0">
                <a:latin typeface="Calibri"/>
                <a:cs typeface="Calibri"/>
              </a:rPr>
              <a:t>higher-level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semantics</a:t>
            </a:r>
            <a:endParaRPr sz="2400" dirty="0">
              <a:latin typeface="Calibri"/>
              <a:cs typeface="Calibri"/>
            </a:endParaRPr>
          </a:p>
          <a:p>
            <a:pPr marL="1041400" lvl="2" indent="-2286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spc="-5" dirty="0">
                <a:latin typeface="Calibri"/>
                <a:cs typeface="Calibri"/>
              </a:rPr>
              <a:t>Sentiment, </a:t>
            </a:r>
            <a:r>
              <a:rPr sz="2000" dirty="0">
                <a:latin typeface="Calibri"/>
                <a:cs typeface="Calibri"/>
              </a:rPr>
              <a:t>Semantic </a:t>
            </a:r>
            <a:r>
              <a:rPr sz="2000" spc="-5" dirty="0">
                <a:latin typeface="Calibri"/>
                <a:cs typeface="Calibri"/>
              </a:rPr>
              <a:t>role labeling, question answering,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SNLI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03F6245-D587-4B77-A7BA-6E8189AE7934}"/>
              </a:ext>
            </a:extLst>
          </p:cNvPr>
          <p:cNvSpPr txBox="1"/>
          <p:nvPr/>
        </p:nvSpPr>
        <p:spPr>
          <a:xfrm>
            <a:off x="383540" y="3955795"/>
            <a:ext cx="78613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This seems </a:t>
            </a:r>
            <a:r>
              <a:rPr sz="2400" spc="-5" dirty="0">
                <a:latin typeface="Calibri"/>
                <a:cs typeface="Calibri"/>
              </a:rPr>
              <a:t>interesting,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" dirty="0">
                <a:latin typeface="Calibri"/>
                <a:cs typeface="Calibri"/>
              </a:rPr>
              <a:t>it’d </a:t>
            </a:r>
            <a:r>
              <a:rPr sz="2400" dirty="0">
                <a:latin typeface="Calibri"/>
                <a:cs typeface="Calibri"/>
              </a:rPr>
              <a:t>seem </a:t>
            </a:r>
            <a:r>
              <a:rPr sz="2400" spc="-5" dirty="0">
                <a:latin typeface="Calibri"/>
                <a:cs typeface="Calibri"/>
              </a:rPr>
              <a:t>more interesting to </a:t>
            </a:r>
            <a:r>
              <a:rPr sz="2400" dirty="0">
                <a:latin typeface="Calibri"/>
                <a:cs typeface="Calibri"/>
              </a:rPr>
              <a:t>see  </a:t>
            </a:r>
            <a:r>
              <a:rPr sz="2400" spc="-5" dirty="0">
                <a:latin typeface="Calibri"/>
                <a:cs typeface="Calibri"/>
              </a:rPr>
              <a:t>how it </a:t>
            </a:r>
            <a:r>
              <a:rPr sz="2400" dirty="0">
                <a:latin typeface="Calibri"/>
                <a:cs typeface="Calibri"/>
              </a:rPr>
              <a:t>pans </a:t>
            </a:r>
            <a:r>
              <a:rPr sz="2400" spc="-5" dirty="0">
                <a:latin typeface="Calibri"/>
                <a:cs typeface="Calibri"/>
              </a:rPr>
              <a:t>out with more than two </a:t>
            </a:r>
            <a:r>
              <a:rPr sz="240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213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EF1EE8D-9017-49E8-A884-1521F32B4AED}"/>
              </a:ext>
            </a:extLst>
          </p:cNvPr>
          <p:cNvSpPr txBox="1"/>
          <p:nvPr/>
        </p:nvSpPr>
        <p:spPr>
          <a:xfrm>
            <a:off x="2024740" y="1910588"/>
            <a:ext cx="415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Transformer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497D6D7-149E-4BBE-BE30-382AE8E27DD2}"/>
              </a:ext>
            </a:extLst>
          </p:cNvPr>
          <p:cNvSpPr txBox="1"/>
          <p:nvPr/>
        </p:nvSpPr>
        <p:spPr>
          <a:xfrm>
            <a:off x="603720" y="2593340"/>
            <a:ext cx="1210310" cy="1650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1155">
              <a:lnSpc>
                <a:spcPct val="115599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ELMo  </a:t>
            </a:r>
            <a:r>
              <a:rPr sz="1800" spc="-65" dirty="0">
                <a:latin typeface="Trebuchet MS"/>
                <a:cs typeface="Trebuchet MS"/>
              </a:rPr>
              <a:t>Oct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2017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120000"/>
              </a:lnSpc>
              <a:spcBef>
                <a:spcPts val="20"/>
              </a:spcBef>
            </a:pPr>
            <a:r>
              <a:rPr sz="1800" spc="-65" dirty="0">
                <a:latin typeface="Trebuchet MS"/>
                <a:cs typeface="Trebuchet MS"/>
              </a:rPr>
              <a:t>Training:  </a:t>
            </a:r>
            <a:r>
              <a:rPr sz="1800" spc="-30" dirty="0">
                <a:latin typeface="Trebuchet MS"/>
                <a:cs typeface="Trebuchet MS"/>
              </a:rPr>
              <a:t>800M </a:t>
            </a:r>
            <a:r>
              <a:rPr sz="1800" spc="-25" dirty="0">
                <a:latin typeface="Trebuchet MS"/>
                <a:cs typeface="Trebuchet MS"/>
              </a:rPr>
              <a:t>words  </a:t>
            </a:r>
            <a:r>
              <a:rPr sz="1800" spc="-50" dirty="0">
                <a:latin typeface="Trebuchet MS"/>
                <a:cs typeface="Trebuchet MS"/>
              </a:rPr>
              <a:t>42 </a:t>
            </a:r>
            <a:r>
              <a:rPr sz="1800" spc="-35" dirty="0">
                <a:latin typeface="Trebuchet MS"/>
                <a:cs typeface="Trebuchet MS"/>
              </a:rPr>
              <a:t>GPU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93A9398-5FDC-4702-AF79-589E88236B1F}"/>
              </a:ext>
            </a:extLst>
          </p:cNvPr>
          <p:cNvSpPr txBox="1"/>
          <p:nvPr/>
        </p:nvSpPr>
        <p:spPr>
          <a:xfrm>
            <a:off x="3872147" y="2608580"/>
            <a:ext cx="1292860" cy="2259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6405">
              <a:lnSpc>
                <a:spcPct val="115599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BERT  </a:t>
            </a:r>
            <a:r>
              <a:rPr sz="1800" spc="-65" dirty="0">
                <a:latin typeface="Trebuchet MS"/>
                <a:cs typeface="Trebuchet MS"/>
              </a:rPr>
              <a:t>Oct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2018</a:t>
            </a:r>
            <a:endParaRPr sz="1800" dirty="0">
              <a:latin typeface="Trebuchet MS"/>
              <a:cs typeface="Trebuchet MS"/>
            </a:endParaRPr>
          </a:p>
          <a:p>
            <a:pPr marR="228600">
              <a:lnSpc>
                <a:spcPct val="120000"/>
              </a:lnSpc>
            </a:pPr>
            <a:r>
              <a:rPr sz="1800" spc="-45" dirty="0">
                <a:latin typeface="Trebuchet MS"/>
                <a:cs typeface="Trebuchet MS"/>
              </a:rPr>
              <a:t>Training  </a:t>
            </a:r>
            <a:r>
              <a:rPr sz="1800" spc="-65" dirty="0">
                <a:latin typeface="Trebuchet MS"/>
                <a:cs typeface="Trebuchet MS"/>
              </a:rPr>
              <a:t>3.3B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words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sz="1800" spc="-50" dirty="0">
                <a:latin typeface="Trebuchet MS"/>
                <a:cs typeface="Trebuchet MS"/>
              </a:rPr>
              <a:t>256 </a:t>
            </a:r>
            <a:r>
              <a:rPr sz="1800" spc="-25" dirty="0">
                <a:latin typeface="Trebuchet MS"/>
                <a:cs typeface="Trebuchet MS"/>
              </a:rPr>
              <a:t>TPU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r>
              <a:rPr sz="1800" spc="-15" dirty="0">
                <a:latin typeface="Trebuchet MS"/>
                <a:cs typeface="Trebuchet MS"/>
              </a:rPr>
              <a:t>~320–560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latin typeface="Trebuchet MS"/>
                <a:cs typeface="Trebuchet MS"/>
              </a:rPr>
              <a:t>GPU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C6393E2-D67B-4A4E-8A55-4803FED94EC6}"/>
              </a:ext>
            </a:extLst>
          </p:cNvPr>
          <p:cNvSpPr txBox="1"/>
          <p:nvPr/>
        </p:nvSpPr>
        <p:spPr>
          <a:xfrm>
            <a:off x="5489978" y="2593340"/>
            <a:ext cx="1285875" cy="1996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2275">
              <a:lnSpc>
                <a:spcPct val="115599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GPT-2  </a:t>
            </a:r>
            <a:r>
              <a:rPr sz="1800" spc="-55" dirty="0">
                <a:latin typeface="Trebuchet MS"/>
                <a:cs typeface="Trebuchet MS"/>
              </a:rPr>
              <a:t>Feb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2019</a:t>
            </a:r>
            <a:endParaRPr sz="1800">
              <a:latin typeface="Trebuchet MS"/>
              <a:cs typeface="Trebuchet MS"/>
            </a:endParaRPr>
          </a:p>
          <a:p>
            <a:pPr marR="278765">
              <a:lnSpc>
                <a:spcPct val="120000"/>
              </a:lnSpc>
              <a:spcBef>
                <a:spcPts val="20"/>
              </a:spcBef>
            </a:pPr>
            <a:r>
              <a:rPr sz="1800" spc="-45" dirty="0">
                <a:latin typeface="Trebuchet MS"/>
                <a:cs typeface="Trebuchet MS"/>
              </a:rPr>
              <a:t>Training  </a:t>
            </a:r>
            <a:r>
              <a:rPr sz="1800" spc="-20" dirty="0">
                <a:latin typeface="Trebuchet MS"/>
                <a:cs typeface="Trebuchet MS"/>
              </a:rPr>
              <a:t>40B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words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ts val="1645"/>
              </a:lnSpc>
              <a:spcBef>
                <a:spcPts val="330"/>
              </a:spcBef>
            </a:pPr>
            <a:r>
              <a:rPr sz="1400" spc="-60" dirty="0">
                <a:latin typeface="Trebuchet MS"/>
                <a:cs typeface="Trebuchet MS"/>
              </a:rPr>
              <a:t>~2048 </a:t>
            </a:r>
            <a:r>
              <a:rPr sz="1400" spc="-40" dirty="0">
                <a:latin typeface="Trebuchet MS"/>
                <a:cs typeface="Trebuchet MS"/>
              </a:rPr>
              <a:t>TPU</a:t>
            </a:r>
            <a:r>
              <a:rPr sz="1400" spc="-30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v3</a:t>
            </a:r>
            <a:endParaRPr sz="1400">
              <a:latin typeface="Trebuchet MS"/>
              <a:cs typeface="Trebuchet MS"/>
            </a:endParaRPr>
          </a:p>
          <a:p>
            <a:pPr marR="5080">
              <a:lnSpc>
                <a:spcPts val="1700"/>
              </a:lnSpc>
              <a:spcBef>
                <a:spcPts val="5"/>
              </a:spcBef>
            </a:pPr>
            <a:r>
              <a:rPr sz="1400" spc="-35" dirty="0">
                <a:latin typeface="Trebuchet MS"/>
                <a:cs typeface="Trebuchet MS"/>
              </a:rPr>
              <a:t>days</a:t>
            </a:r>
            <a:r>
              <a:rPr sz="1400" spc="-21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according</a:t>
            </a:r>
            <a:r>
              <a:rPr sz="1400" spc="-21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to  </a:t>
            </a:r>
            <a:r>
              <a:rPr sz="1400" u="sng" spc="-30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a </a:t>
            </a:r>
            <a:r>
              <a:rPr sz="1400" u="sng" spc="-65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reddit</a:t>
            </a:r>
            <a:r>
              <a:rPr sz="1400" u="sng" spc="-330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u="sng" spc="-65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thread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5A6665B-BDCA-4D43-8358-9B748C914827}"/>
              </a:ext>
            </a:extLst>
          </p:cNvPr>
          <p:cNvSpPr txBox="1"/>
          <p:nvPr/>
        </p:nvSpPr>
        <p:spPr>
          <a:xfrm>
            <a:off x="2257963" y="2593340"/>
            <a:ext cx="1311910" cy="165036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1800" spc="-60" dirty="0">
                <a:latin typeface="Trebuchet MS"/>
                <a:cs typeface="Trebuchet MS"/>
              </a:rPr>
              <a:t>GPT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1800" spc="-25" dirty="0">
                <a:latin typeface="Trebuchet MS"/>
                <a:cs typeface="Trebuchet MS"/>
              </a:rPr>
              <a:t>June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2018</a:t>
            </a:r>
            <a:endParaRPr sz="1800">
              <a:latin typeface="Trebuchet MS"/>
              <a:cs typeface="Trebuchet MS"/>
            </a:endParaRPr>
          </a:p>
          <a:p>
            <a:pPr marR="5080">
              <a:lnSpc>
                <a:spcPct val="120000"/>
              </a:lnSpc>
              <a:spcBef>
                <a:spcPts val="25"/>
              </a:spcBef>
            </a:pPr>
            <a:r>
              <a:rPr sz="1800" spc="-45" dirty="0">
                <a:latin typeface="Trebuchet MS"/>
                <a:cs typeface="Trebuchet MS"/>
              </a:rPr>
              <a:t>Training  </a:t>
            </a:r>
            <a:r>
              <a:rPr sz="1800" spc="-30" dirty="0">
                <a:latin typeface="Trebuchet MS"/>
                <a:cs typeface="Trebuchet MS"/>
              </a:rPr>
              <a:t>800M </a:t>
            </a:r>
            <a:r>
              <a:rPr sz="1800" spc="-25" dirty="0">
                <a:latin typeface="Trebuchet MS"/>
                <a:cs typeface="Trebuchet MS"/>
              </a:rPr>
              <a:t>words  </a:t>
            </a:r>
            <a:r>
              <a:rPr sz="1800" spc="-50" dirty="0">
                <a:latin typeface="Trebuchet MS"/>
                <a:cs typeface="Trebuchet MS"/>
              </a:rPr>
              <a:t>240 </a:t>
            </a:r>
            <a:r>
              <a:rPr sz="1800" spc="-35" dirty="0">
                <a:latin typeface="Trebuchet MS"/>
                <a:cs typeface="Trebuchet MS"/>
              </a:rPr>
              <a:t>GPU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D90E15C-B25F-4D30-B701-74D1AD0B3E09}"/>
              </a:ext>
            </a:extLst>
          </p:cNvPr>
          <p:cNvSpPr txBox="1"/>
          <p:nvPr/>
        </p:nvSpPr>
        <p:spPr>
          <a:xfrm>
            <a:off x="7081304" y="2578100"/>
            <a:ext cx="122999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26415">
              <a:lnSpc>
                <a:spcPct val="1167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X</a:t>
            </a:r>
            <a:r>
              <a:rPr sz="1800" spc="-55" dirty="0">
                <a:latin typeface="Trebuchet MS"/>
                <a:cs typeface="Trebuchet MS"/>
              </a:rPr>
              <a:t>L</a:t>
            </a:r>
            <a:r>
              <a:rPr sz="1800" spc="-105" dirty="0">
                <a:latin typeface="Trebuchet MS"/>
                <a:cs typeface="Trebuchet MS"/>
              </a:rPr>
              <a:t>-</a:t>
            </a:r>
            <a:r>
              <a:rPr sz="1800" spc="-50" dirty="0">
                <a:latin typeface="Trebuchet MS"/>
                <a:cs typeface="Trebuchet MS"/>
              </a:rPr>
              <a:t>N</a:t>
            </a:r>
            <a:r>
              <a:rPr sz="1800" spc="-45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t</a:t>
            </a:r>
            <a:r>
              <a:rPr sz="1800" spc="-190" dirty="0">
                <a:latin typeface="Trebuchet MS"/>
                <a:cs typeface="Trebuchet MS"/>
              </a:rPr>
              <a:t>,  </a:t>
            </a:r>
            <a:r>
              <a:rPr sz="1800" spc="-50" dirty="0">
                <a:latin typeface="Trebuchet MS"/>
                <a:cs typeface="Trebuchet MS"/>
              </a:rPr>
              <a:t>ERNIE,</a:t>
            </a:r>
            <a:endParaRPr sz="1800">
              <a:latin typeface="Trebuchet MS"/>
              <a:cs typeface="Trebuchet MS"/>
            </a:endParaRPr>
          </a:p>
          <a:p>
            <a:pPr marR="5080">
              <a:lnSpc>
                <a:spcPct val="120000"/>
              </a:lnSpc>
            </a:pPr>
            <a:r>
              <a:rPr sz="1800" spc="-70" dirty="0">
                <a:latin typeface="Trebuchet MS"/>
                <a:cs typeface="Trebuchet MS"/>
              </a:rPr>
              <a:t>Grover  </a:t>
            </a:r>
            <a:r>
              <a:rPr sz="1800" spc="-45" dirty="0">
                <a:latin typeface="Trebuchet MS"/>
                <a:cs typeface="Trebuchet MS"/>
              </a:rPr>
              <a:t>RoBERTa,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T5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sz="1800" spc="-35" dirty="0">
                <a:latin typeface="Trebuchet MS"/>
                <a:cs typeface="Trebuchet MS"/>
              </a:rPr>
              <a:t>July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2019—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98936BBE-19AD-4C33-B2FE-9C8EDC8B1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288" y="181921"/>
            <a:ext cx="38321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Let’s scale </a:t>
            </a:r>
            <a:r>
              <a:rPr sz="4000" dirty="0">
                <a:solidFill>
                  <a:schemeClr val="tx1"/>
                </a:solidFill>
              </a:rPr>
              <a:t>it</a:t>
            </a:r>
            <a:r>
              <a:rPr sz="4000" spc="-6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up!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B80063C9-5994-466C-B48D-CDE0FB8983AC}"/>
              </a:ext>
            </a:extLst>
          </p:cNvPr>
          <p:cNvSpPr/>
          <p:nvPr/>
        </p:nvSpPr>
        <p:spPr>
          <a:xfrm>
            <a:off x="680936" y="1147859"/>
            <a:ext cx="7918450" cy="1391285"/>
          </a:xfrm>
          <a:custGeom>
            <a:avLst/>
            <a:gdLst/>
            <a:ahLst/>
            <a:cxnLst/>
            <a:rect l="l" t="t" r="r" b="b"/>
            <a:pathLst>
              <a:path w="7918450" h="1391285">
                <a:moveTo>
                  <a:pt x="7222794" y="0"/>
                </a:moveTo>
                <a:lnTo>
                  <a:pt x="7222794" y="347761"/>
                </a:lnTo>
                <a:lnTo>
                  <a:pt x="0" y="347761"/>
                </a:lnTo>
                <a:lnTo>
                  <a:pt x="0" y="1043293"/>
                </a:lnTo>
                <a:lnTo>
                  <a:pt x="7222794" y="1043293"/>
                </a:lnTo>
                <a:lnTo>
                  <a:pt x="7222794" y="1391056"/>
                </a:lnTo>
                <a:lnTo>
                  <a:pt x="7918315" y="695532"/>
                </a:lnTo>
                <a:lnTo>
                  <a:pt x="7222794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40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18743-DF59-40A7-A286-F76D7FFD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CD1E6-BCB2-45B9-9552-D5F6F87B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956"/>
            <a:ext cx="9144000" cy="60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2D6988C-D4F1-4D06-B09E-FB22A2E28CC0}"/>
              </a:ext>
            </a:extLst>
          </p:cNvPr>
          <p:cNvSpPr/>
          <p:nvPr/>
        </p:nvSpPr>
        <p:spPr>
          <a:xfrm>
            <a:off x="1956160" y="1915010"/>
            <a:ext cx="6978650" cy="3894454"/>
          </a:xfrm>
          <a:custGeom>
            <a:avLst/>
            <a:gdLst/>
            <a:ahLst/>
            <a:cxnLst/>
            <a:rect l="l" t="t" r="r" b="b"/>
            <a:pathLst>
              <a:path w="6978650" h="3894454">
                <a:moveTo>
                  <a:pt x="6978634" y="0"/>
                </a:moveTo>
                <a:lnTo>
                  <a:pt x="0" y="0"/>
                </a:lnTo>
                <a:lnTo>
                  <a:pt x="0" y="3893949"/>
                </a:lnTo>
                <a:lnTo>
                  <a:pt x="6978634" y="3893949"/>
                </a:lnTo>
                <a:lnTo>
                  <a:pt x="6978634" y="0"/>
                </a:lnTo>
                <a:close/>
              </a:path>
            </a:pathLst>
          </a:custGeom>
          <a:solidFill>
            <a:srgbClr val="9CD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EF1EE8D-9017-49E8-A884-1521F32B4AED}"/>
              </a:ext>
            </a:extLst>
          </p:cNvPr>
          <p:cNvSpPr txBox="1"/>
          <p:nvPr/>
        </p:nvSpPr>
        <p:spPr>
          <a:xfrm>
            <a:off x="2024740" y="1910588"/>
            <a:ext cx="415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Transformer</a:t>
            </a:r>
            <a:r>
              <a:rPr sz="1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497D6D7-149E-4BBE-BE30-382AE8E27DD2}"/>
              </a:ext>
            </a:extLst>
          </p:cNvPr>
          <p:cNvSpPr txBox="1"/>
          <p:nvPr/>
        </p:nvSpPr>
        <p:spPr>
          <a:xfrm>
            <a:off x="603720" y="2593340"/>
            <a:ext cx="1210310" cy="1650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1155">
              <a:lnSpc>
                <a:spcPct val="115599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ELMo  </a:t>
            </a:r>
            <a:r>
              <a:rPr sz="1800" spc="-65" dirty="0">
                <a:latin typeface="Trebuchet MS"/>
                <a:cs typeface="Trebuchet MS"/>
              </a:rPr>
              <a:t>Oct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2017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120000"/>
              </a:lnSpc>
              <a:spcBef>
                <a:spcPts val="20"/>
              </a:spcBef>
            </a:pPr>
            <a:r>
              <a:rPr sz="1800" spc="-65" dirty="0">
                <a:latin typeface="Trebuchet MS"/>
                <a:cs typeface="Trebuchet MS"/>
              </a:rPr>
              <a:t>Training:  </a:t>
            </a:r>
            <a:r>
              <a:rPr sz="1800" spc="-30" dirty="0">
                <a:latin typeface="Trebuchet MS"/>
                <a:cs typeface="Trebuchet MS"/>
              </a:rPr>
              <a:t>800M </a:t>
            </a:r>
            <a:r>
              <a:rPr sz="1800" spc="-25" dirty="0">
                <a:latin typeface="Trebuchet MS"/>
                <a:cs typeface="Trebuchet MS"/>
              </a:rPr>
              <a:t>words  </a:t>
            </a:r>
            <a:r>
              <a:rPr sz="1800" spc="-50" dirty="0">
                <a:latin typeface="Trebuchet MS"/>
                <a:cs typeface="Trebuchet MS"/>
              </a:rPr>
              <a:t>42 </a:t>
            </a:r>
            <a:r>
              <a:rPr sz="1800" spc="-35" dirty="0">
                <a:latin typeface="Trebuchet MS"/>
                <a:cs typeface="Trebuchet MS"/>
              </a:rPr>
              <a:t>GPU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1229722-D506-4925-B6DF-11C9CD5B7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131592"/>
            <a:ext cx="632179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0" dirty="0">
                <a:solidFill>
                  <a:srgbClr val="000000"/>
                </a:solidFill>
                <a:latin typeface="Trebuchet MS"/>
                <a:cs typeface="Trebuchet MS"/>
              </a:rPr>
              <a:t>Transformer</a:t>
            </a:r>
            <a:r>
              <a:rPr sz="4400" spc="-509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" dirty="0">
                <a:solidFill>
                  <a:srgbClr val="000000"/>
                </a:solidFill>
                <a:latin typeface="Trebuchet MS"/>
                <a:cs typeface="Trebuchet MS"/>
              </a:rPr>
              <a:t>models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93A9398-5FDC-4702-AF79-589E88236B1F}"/>
              </a:ext>
            </a:extLst>
          </p:cNvPr>
          <p:cNvSpPr txBox="1"/>
          <p:nvPr/>
        </p:nvSpPr>
        <p:spPr>
          <a:xfrm>
            <a:off x="3872147" y="2608580"/>
            <a:ext cx="1292860" cy="2259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6405">
              <a:lnSpc>
                <a:spcPct val="115599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BERT  </a:t>
            </a:r>
            <a:r>
              <a:rPr sz="1800" spc="-65" dirty="0">
                <a:latin typeface="Trebuchet MS"/>
                <a:cs typeface="Trebuchet MS"/>
              </a:rPr>
              <a:t>Oct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2018</a:t>
            </a:r>
            <a:endParaRPr sz="1800" dirty="0">
              <a:latin typeface="Trebuchet MS"/>
              <a:cs typeface="Trebuchet MS"/>
            </a:endParaRPr>
          </a:p>
          <a:p>
            <a:pPr marR="228600">
              <a:lnSpc>
                <a:spcPct val="120000"/>
              </a:lnSpc>
            </a:pPr>
            <a:r>
              <a:rPr sz="1800" spc="-45" dirty="0">
                <a:latin typeface="Trebuchet MS"/>
                <a:cs typeface="Trebuchet MS"/>
              </a:rPr>
              <a:t>Training  </a:t>
            </a:r>
            <a:r>
              <a:rPr sz="1800" spc="-65" dirty="0">
                <a:latin typeface="Trebuchet MS"/>
                <a:cs typeface="Trebuchet MS"/>
              </a:rPr>
              <a:t>3.3B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words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sz="1800" spc="-50" dirty="0">
                <a:latin typeface="Trebuchet MS"/>
                <a:cs typeface="Trebuchet MS"/>
              </a:rPr>
              <a:t>256 </a:t>
            </a:r>
            <a:r>
              <a:rPr sz="1800" spc="-25" dirty="0">
                <a:latin typeface="Trebuchet MS"/>
                <a:cs typeface="Trebuchet MS"/>
              </a:rPr>
              <a:t>TPU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r>
              <a:rPr sz="1800" spc="-15" dirty="0">
                <a:latin typeface="Trebuchet MS"/>
                <a:cs typeface="Trebuchet MS"/>
              </a:rPr>
              <a:t>~320–560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latin typeface="Trebuchet MS"/>
                <a:cs typeface="Trebuchet MS"/>
              </a:rPr>
              <a:t>GPU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C6393E2-D67B-4A4E-8A55-4803FED94EC6}"/>
              </a:ext>
            </a:extLst>
          </p:cNvPr>
          <p:cNvSpPr txBox="1"/>
          <p:nvPr/>
        </p:nvSpPr>
        <p:spPr>
          <a:xfrm>
            <a:off x="5489978" y="2593340"/>
            <a:ext cx="1285875" cy="1996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2275">
              <a:lnSpc>
                <a:spcPct val="115599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GPT-2  </a:t>
            </a:r>
            <a:r>
              <a:rPr sz="1800" spc="-55" dirty="0">
                <a:latin typeface="Trebuchet MS"/>
                <a:cs typeface="Trebuchet MS"/>
              </a:rPr>
              <a:t>Feb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2019</a:t>
            </a:r>
            <a:endParaRPr sz="1800">
              <a:latin typeface="Trebuchet MS"/>
              <a:cs typeface="Trebuchet MS"/>
            </a:endParaRPr>
          </a:p>
          <a:p>
            <a:pPr marR="278765">
              <a:lnSpc>
                <a:spcPct val="120000"/>
              </a:lnSpc>
              <a:spcBef>
                <a:spcPts val="20"/>
              </a:spcBef>
            </a:pPr>
            <a:r>
              <a:rPr sz="1800" spc="-45" dirty="0">
                <a:latin typeface="Trebuchet MS"/>
                <a:cs typeface="Trebuchet MS"/>
              </a:rPr>
              <a:t>Training  </a:t>
            </a:r>
            <a:r>
              <a:rPr sz="1800" spc="-20" dirty="0">
                <a:latin typeface="Trebuchet MS"/>
                <a:cs typeface="Trebuchet MS"/>
              </a:rPr>
              <a:t>40B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words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ts val="1645"/>
              </a:lnSpc>
              <a:spcBef>
                <a:spcPts val="330"/>
              </a:spcBef>
            </a:pPr>
            <a:r>
              <a:rPr sz="1400" spc="-60" dirty="0">
                <a:latin typeface="Trebuchet MS"/>
                <a:cs typeface="Trebuchet MS"/>
              </a:rPr>
              <a:t>~2048 </a:t>
            </a:r>
            <a:r>
              <a:rPr sz="1400" spc="-40" dirty="0">
                <a:latin typeface="Trebuchet MS"/>
                <a:cs typeface="Trebuchet MS"/>
              </a:rPr>
              <a:t>TPU</a:t>
            </a:r>
            <a:r>
              <a:rPr sz="1400" spc="-30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v3</a:t>
            </a:r>
            <a:endParaRPr sz="1400">
              <a:latin typeface="Trebuchet MS"/>
              <a:cs typeface="Trebuchet MS"/>
            </a:endParaRPr>
          </a:p>
          <a:p>
            <a:pPr marR="5080">
              <a:lnSpc>
                <a:spcPts val="1700"/>
              </a:lnSpc>
              <a:spcBef>
                <a:spcPts val="5"/>
              </a:spcBef>
            </a:pPr>
            <a:r>
              <a:rPr sz="1400" spc="-35" dirty="0">
                <a:latin typeface="Trebuchet MS"/>
                <a:cs typeface="Trebuchet MS"/>
              </a:rPr>
              <a:t>days</a:t>
            </a:r>
            <a:r>
              <a:rPr sz="1400" spc="-21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according</a:t>
            </a:r>
            <a:r>
              <a:rPr sz="1400" spc="-21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to  </a:t>
            </a:r>
            <a:r>
              <a:rPr sz="1400" u="sng" spc="-30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a </a:t>
            </a:r>
            <a:r>
              <a:rPr sz="1400" u="sng" spc="-65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reddit</a:t>
            </a:r>
            <a:r>
              <a:rPr sz="1400" u="sng" spc="-330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u="sng" spc="-65" dirty="0">
                <a:solidFill>
                  <a:srgbClr val="C473F9"/>
                </a:solidFill>
                <a:uFill>
                  <a:solidFill>
                    <a:srgbClr val="C473F9"/>
                  </a:solidFill>
                </a:uFill>
                <a:latin typeface="Trebuchet MS"/>
                <a:cs typeface="Trebuchet MS"/>
              </a:rPr>
              <a:t>thread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5A6665B-BDCA-4D43-8358-9B748C914827}"/>
              </a:ext>
            </a:extLst>
          </p:cNvPr>
          <p:cNvSpPr txBox="1"/>
          <p:nvPr/>
        </p:nvSpPr>
        <p:spPr>
          <a:xfrm>
            <a:off x="2257963" y="2593340"/>
            <a:ext cx="1311910" cy="165036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1800" spc="-60" dirty="0">
                <a:latin typeface="Trebuchet MS"/>
                <a:cs typeface="Trebuchet MS"/>
              </a:rPr>
              <a:t>GPT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1800" spc="-25" dirty="0">
                <a:latin typeface="Trebuchet MS"/>
                <a:cs typeface="Trebuchet MS"/>
              </a:rPr>
              <a:t>June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2018</a:t>
            </a:r>
            <a:endParaRPr sz="1800">
              <a:latin typeface="Trebuchet MS"/>
              <a:cs typeface="Trebuchet MS"/>
            </a:endParaRPr>
          </a:p>
          <a:p>
            <a:pPr marR="5080">
              <a:lnSpc>
                <a:spcPct val="120000"/>
              </a:lnSpc>
              <a:spcBef>
                <a:spcPts val="25"/>
              </a:spcBef>
            </a:pPr>
            <a:r>
              <a:rPr sz="1800" spc="-45" dirty="0">
                <a:latin typeface="Trebuchet MS"/>
                <a:cs typeface="Trebuchet MS"/>
              </a:rPr>
              <a:t>Training  </a:t>
            </a:r>
            <a:r>
              <a:rPr sz="1800" spc="-30" dirty="0">
                <a:latin typeface="Trebuchet MS"/>
                <a:cs typeface="Trebuchet MS"/>
              </a:rPr>
              <a:t>800M </a:t>
            </a:r>
            <a:r>
              <a:rPr sz="1800" spc="-25" dirty="0">
                <a:latin typeface="Trebuchet MS"/>
                <a:cs typeface="Trebuchet MS"/>
              </a:rPr>
              <a:t>words  </a:t>
            </a:r>
            <a:r>
              <a:rPr sz="1800" spc="-50" dirty="0">
                <a:latin typeface="Trebuchet MS"/>
                <a:cs typeface="Trebuchet MS"/>
              </a:rPr>
              <a:t>240 </a:t>
            </a:r>
            <a:r>
              <a:rPr sz="1800" spc="-35" dirty="0">
                <a:latin typeface="Trebuchet MS"/>
                <a:cs typeface="Trebuchet MS"/>
              </a:rPr>
              <a:t>GPU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days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21168BAE-3990-4CEE-8384-8167D6E17F24}"/>
              </a:ext>
            </a:extLst>
          </p:cNvPr>
          <p:cNvGrpSpPr/>
          <p:nvPr/>
        </p:nvGrpSpPr>
        <p:grpSpPr>
          <a:xfrm>
            <a:off x="2029118" y="4489510"/>
            <a:ext cx="6800215" cy="1233805"/>
            <a:chOff x="2029118" y="4489510"/>
            <a:chExt cx="6800215" cy="1233805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006DA20-5BF1-4A13-B874-EDC76B705779}"/>
                </a:ext>
              </a:extLst>
            </p:cNvPr>
            <p:cNvSpPr/>
            <p:nvPr/>
          </p:nvSpPr>
          <p:spPr>
            <a:xfrm>
              <a:off x="2029118" y="4783070"/>
              <a:ext cx="1314737" cy="9400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9092BB2-707F-41EE-90A5-D42590176F92}"/>
                </a:ext>
              </a:extLst>
            </p:cNvPr>
            <p:cNvSpPr/>
            <p:nvPr/>
          </p:nvSpPr>
          <p:spPr>
            <a:xfrm>
              <a:off x="5493237" y="4783070"/>
              <a:ext cx="1314737" cy="9400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25498EE-B533-4BE5-8DE1-BA379D17AA0A}"/>
                </a:ext>
              </a:extLst>
            </p:cNvPr>
            <p:cNvSpPr/>
            <p:nvPr/>
          </p:nvSpPr>
          <p:spPr>
            <a:xfrm>
              <a:off x="3721731" y="5095684"/>
              <a:ext cx="1504138" cy="428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29B0033A-74D2-4C54-AC07-BEE48E4D3B01}"/>
                </a:ext>
              </a:extLst>
            </p:cNvPr>
            <p:cNvSpPr/>
            <p:nvPr/>
          </p:nvSpPr>
          <p:spPr>
            <a:xfrm>
              <a:off x="7160903" y="4517967"/>
              <a:ext cx="947917" cy="2455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26B4EC8D-005A-4D46-9DB0-03ACC7E13604}"/>
                </a:ext>
              </a:extLst>
            </p:cNvPr>
            <p:cNvSpPr/>
            <p:nvPr/>
          </p:nvSpPr>
          <p:spPr>
            <a:xfrm>
              <a:off x="7158756" y="4849155"/>
              <a:ext cx="940171" cy="267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EBD7D4F-BAE7-4B06-B3B3-5F615DC65D33}"/>
                </a:ext>
              </a:extLst>
            </p:cNvPr>
            <p:cNvSpPr/>
            <p:nvPr/>
          </p:nvSpPr>
          <p:spPr>
            <a:xfrm>
              <a:off x="7187838" y="5225221"/>
              <a:ext cx="834607" cy="2782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24CFAF5-2CAE-40E7-8256-E2305FFC19DC}"/>
                </a:ext>
              </a:extLst>
            </p:cNvPr>
            <p:cNvSpPr/>
            <p:nvPr/>
          </p:nvSpPr>
          <p:spPr>
            <a:xfrm>
              <a:off x="8184309" y="4489510"/>
              <a:ext cx="644922" cy="6449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843F9C0-084D-478B-BF98-3201610851B8}"/>
                </a:ext>
              </a:extLst>
            </p:cNvPr>
            <p:cNvSpPr/>
            <p:nvPr/>
          </p:nvSpPr>
          <p:spPr>
            <a:xfrm>
              <a:off x="8098928" y="5225220"/>
              <a:ext cx="730303" cy="4642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6D90E15C-B25F-4D30-B701-74D1AD0B3E09}"/>
              </a:ext>
            </a:extLst>
          </p:cNvPr>
          <p:cNvSpPr txBox="1"/>
          <p:nvPr/>
        </p:nvSpPr>
        <p:spPr>
          <a:xfrm>
            <a:off x="7081304" y="2578100"/>
            <a:ext cx="122999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26415">
              <a:lnSpc>
                <a:spcPct val="116700"/>
              </a:lnSpc>
              <a:spcBef>
                <a:spcPts val="100"/>
              </a:spcBef>
            </a:pPr>
            <a:r>
              <a:rPr sz="1800" spc="-65" dirty="0">
                <a:latin typeface="Trebuchet MS"/>
                <a:cs typeface="Trebuchet MS"/>
              </a:rPr>
              <a:t>X</a:t>
            </a:r>
            <a:r>
              <a:rPr sz="1800" spc="-55" dirty="0">
                <a:latin typeface="Trebuchet MS"/>
                <a:cs typeface="Trebuchet MS"/>
              </a:rPr>
              <a:t>L</a:t>
            </a:r>
            <a:r>
              <a:rPr sz="1800" spc="-105" dirty="0">
                <a:latin typeface="Trebuchet MS"/>
                <a:cs typeface="Trebuchet MS"/>
              </a:rPr>
              <a:t>-</a:t>
            </a:r>
            <a:r>
              <a:rPr sz="1800" spc="-50" dirty="0">
                <a:latin typeface="Trebuchet MS"/>
                <a:cs typeface="Trebuchet MS"/>
              </a:rPr>
              <a:t>N</a:t>
            </a:r>
            <a:r>
              <a:rPr sz="1800" spc="-45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t</a:t>
            </a:r>
            <a:r>
              <a:rPr sz="1800" spc="-190" dirty="0">
                <a:latin typeface="Trebuchet MS"/>
                <a:cs typeface="Trebuchet MS"/>
              </a:rPr>
              <a:t>,  </a:t>
            </a:r>
            <a:r>
              <a:rPr sz="1800" spc="-50" dirty="0">
                <a:latin typeface="Trebuchet MS"/>
                <a:cs typeface="Trebuchet MS"/>
              </a:rPr>
              <a:t>ERNIE,</a:t>
            </a:r>
            <a:endParaRPr sz="1800">
              <a:latin typeface="Trebuchet MS"/>
              <a:cs typeface="Trebuchet MS"/>
            </a:endParaRPr>
          </a:p>
          <a:p>
            <a:pPr marR="5080">
              <a:lnSpc>
                <a:spcPct val="120000"/>
              </a:lnSpc>
            </a:pPr>
            <a:r>
              <a:rPr sz="1800" spc="-70" dirty="0">
                <a:latin typeface="Trebuchet MS"/>
                <a:cs typeface="Trebuchet MS"/>
              </a:rPr>
              <a:t>Grover  </a:t>
            </a:r>
            <a:r>
              <a:rPr sz="1800" spc="-45" dirty="0">
                <a:latin typeface="Trebuchet MS"/>
                <a:cs typeface="Trebuchet MS"/>
              </a:rPr>
              <a:t>RoBERTa,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T5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sz="1800" spc="-35" dirty="0">
                <a:latin typeface="Trebuchet MS"/>
                <a:cs typeface="Trebuchet MS"/>
              </a:rPr>
              <a:t>July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2019—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6341BDF-8EF6-4836-942E-6FF5BA538074}"/>
              </a:ext>
            </a:extLst>
          </p:cNvPr>
          <p:cNvSpPr/>
          <p:nvPr/>
        </p:nvSpPr>
        <p:spPr>
          <a:xfrm>
            <a:off x="652370" y="4885268"/>
            <a:ext cx="834474" cy="6590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69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312E6-B1EE-44F5-946A-154035AB2E8D}"/>
              </a:ext>
            </a:extLst>
          </p:cNvPr>
          <p:cNvSpPr txBox="1"/>
          <p:nvPr/>
        </p:nvSpPr>
        <p:spPr>
          <a:xfrm>
            <a:off x="252412" y="2971800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Eras Bold ITC" panose="020B0907030504020204" pitchFamily="34" charset="0"/>
                <a:ea typeface="微软雅黑" panose="020B0503020204020204" pitchFamily="34" charset="-122"/>
              </a:rPr>
              <a:t>Lecture 9.3: Transformer</a:t>
            </a:r>
            <a:endParaRPr lang="zh-CN" altLang="en-US" sz="3600" b="1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144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A5BA0C-57BB-4936-AD46-1F5CED98D1E3}"/>
              </a:ext>
            </a:extLst>
          </p:cNvPr>
          <p:cNvSpPr txBox="1"/>
          <p:nvPr/>
        </p:nvSpPr>
        <p:spPr>
          <a:xfrm>
            <a:off x="76200" y="762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RNN and Attention</a:t>
            </a:r>
            <a:endParaRPr lang="zh-CN" altLang="en-US" sz="4800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04BB34C-30C3-467D-A6D1-2625DA649941}"/>
              </a:ext>
            </a:extLst>
          </p:cNvPr>
          <p:cNvSpPr txBox="1"/>
          <p:nvPr/>
        </p:nvSpPr>
        <p:spPr>
          <a:xfrm>
            <a:off x="208367" y="1295400"/>
            <a:ext cx="8727266" cy="500232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Encoder-Decoder</a:t>
            </a:r>
            <a:r>
              <a:rPr lang="zh-CN" altLang="en-US" sz="2400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结构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68A89-1BEA-458B-8FE4-51EBA7F6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67836"/>
            <a:ext cx="6324600" cy="27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07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A5BA0C-57BB-4936-AD46-1F5CED98D1E3}"/>
              </a:ext>
            </a:extLst>
          </p:cNvPr>
          <p:cNvSpPr txBox="1"/>
          <p:nvPr/>
        </p:nvSpPr>
        <p:spPr>
          <a:xfrm>
            <a:off x="76200" y="762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RNN and Attention</a:t>
            </a:r>
            <a:endParaRPr lang="zh-CN" altLang="en-US" sz="4800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04BB34C-30C3-467D-A6D1-2625DA649941}"/>
              </a:ext>
            </a:extLst>
          </p:cNvPr>
          <p:cNvSpPr txBox="1"/>
          <p:nvPr/>
        </p:nvSpPr>
        <p:spPr>
          <a:xfrm>
            <a:off x="208367" y="1237400"/>
            <a:ext cx="8727266" cy="500232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Attention</a:t>
            </a:r>
            <a:r>
              <a:rPr lang="zh-CN" altLang="en-US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机制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68A89-1BEA-458B-8FE4-51EBA7F6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67836"/>
            <a:ext cx="6324600" cy="272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3445D9-6651-4AD0-AD39-193ADDD65C7B}"/>
              </a:ext>
            </a:extLst>
          </p:cNvPr>
          <p:cNvSpPr/>
          <p:nvPr/>
        </p:nvSpPr>
        <p:spPr>
          <a:xfrm>
            <a:off x="685800" y="4876800"/>
            <a:ext cx="8097433" cy="84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Encoder-Decoder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结构中，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把所有的输入序列都编码成一个统一的语义特征</a:t>
            </a:r>
            <a:r>
              <a:rPr lang="en-US" altLang="zh-CN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再解码，因此， </a:t>
            </a:r>
            <a:r>
              <a:rPr lang="en-US" altLang="zh-CN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中必须包含原始序列中的所有信息，句子的长度就成了限制模型性能的瓶颈。如机器翻译问题，当要翻译的句子较长时，一个</a:t>
            </a:r>
            <a:r>
              <a:rPr lang="en-US" altLang="zh-CN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可能存不下那么多信息，就会造成翻译精度的下降。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36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A5BA0C-57BB-4936-AD46-1F5CED98D1E3}"/>
              </a:ext>
            </a:extLst>
          </p:cNvPr>
          <p:cNvSpPr txBox="1"/>
          <p:nvPr/>
        </p:nvSpPr>
        <p:spPr>
          <a:xfrm>
            <a:off x="76200" y="762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RNN and Attention</a:t>
            </a:r>
            <a:endParaRPr lang="zh-CN" altLang="en-US" sz="4800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04BB34C-30C3-467D-A6D1-2625DA649941}"/>
              </a:ext>
            </a:extLst>
          </p:cNvPr>
          <p:cNvSpPr txBox="1"/>
          <p:nvPr/>
        </p:nvSpPr>
        <p:spPr>
          <a:xfrm>
            <a:off x="208367" y="1237400"/>
            <a:ext cx="8727266" cy="500232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Attention</a:t>
            </a:r>
            <a:r>
              <a:rPr lang="zh-CN" altLang="en-US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机制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17760-4A72-4A3F-9422-5E36B1030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28800"/>
            <a:ext cx="3841996" cy="3672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A5A51A-B47F-4BBE-A516-AECD77C7CA8A}"/>
              </a:ext>
            </a:extLst>
          </p:cNvPr>
          <p:cNvSpPr/>
          <p:nvPr/>
        </p:nvSpPr>
        <p:spPr>
          <a:xfrm>
            <a:off x="322110" y="2067835"/>
            <a:ext cx="384199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A1A1A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16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机制通过在每个时间输入不同的</a:t>
            </a:r>
            <a:r>
              <a:rPr lang="en-US" altLang="zh-CN" sz="16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来解决这个问题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5016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A5BA0C-57BB-4936-AD46-1F5CED98D1E3}"/>
              </a:ext>
            </a:extLst>
          </p:cNvPr>
          <p:cNvSpPr txBox="1"/>
          <p:nvPr/>
        </p:nvSpPr>
        <p:spPr>
          <a:xfrm>
            <a:off x="76200" y="762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RNN and Attention</a:t>
            </a:r>
            <a:endParaRPr lang="zh-CN" altLang="en-US" sz="4800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4" name="Picture 2" descr="Neural Machine Translation With Attention Mechanism: Step-by-step Guide –  Eleks Labs">
            <a:extLst>
              <a:ext uri="{FF2B5EF4-FFF2-40B4-BE49-F238E27FC236}">
                <a16:creationId xmlns:a16="http://schemas.microsoft.com/office/drawing/2014/main" id="{65BE6805-98B1-4F58-8458-139AE9F0E9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620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03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A5BA0C-57BB-4936-AD46-1F5CED98D1E3}"/>
              </a:ext>
            </a:extLst>
          </p:cNvPr>
          <p:cNvSpPr txBox="1"/>
          <p:nvPr/>
        </p:nvSpPr>
        <p:spPr>
          <a:xfrm>
            <a:off x="76200" y="762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RNN and Attention</a:t>
            </a:r>
            <a:endParaRPr lang="zh-CN" altLang="en-US" sz="4800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04BB34C-30C3-467D-A6D1-2625DA649941}"/>
              </a:ext>
            </a:extLst>
          </p:cNvPr>
          <p:cNvSpPr txBox="1"/>
          <p:nvPr/>
        </p:nvSpPr>
        <p:spPr>
          <a:xfrm>
            <a:off x="208367" y="1237400"/>
            <a:ext cx="8727266" cy="500232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Attention</a:t>
            </a:r>
            <a:r>
              <a:rPr lang="zh-CN" altLang="en-US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机制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AD68E8-4430-40CB-B7FB-45B82BC00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85746"/>
            <a:ext cx="6654297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20B70937-8F48-4C1F-91E3-94D9AF94E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1785616"/>
                <a:ext cx="8445500" cy="11099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每一个c会自动去选取与当前所要输出的y最合适的上下文信息。具体来说，我们用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1A1A1A"/>
                            </a:solidFill>
                            <a:effectLst/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a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1A1A1A"/>
                            </a:solidFill>
                            <a:effectLst/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衡量Encoder中第j阶段的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和解码时第i阶段的相关性，最终Decoder中第i阶段的输入的上下文信息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1A1A1A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</m:oMath>
                </a14:m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就来自于所有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1A1A1A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</m:oMath>
                </a14:m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a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的加权和。</a:t>
                </a:r>
                <a:r>
                  <a:rPr kumimoji="0" lang="zh-CN" altLang="zh-CN" sz="16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20B70937-8F48-4C1F-91E3-94D9AF94E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85616"/>
                <a:ext cx="8445500" cy="1109984"/>
              </a:xfrm>
              <a:prstGeom prst="rect">
                <a:avLst/>
              </a:prstGeom>
              <a:blipFill>
                <a:blip r:embed="rId4"/>
                <a:stretch>
                  <a:fillRect l="-433" b="-494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617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FB4ACA9-10FC-4475-87C0-F1A328F6C157}"/>
              </a:ext>
            </a:extLst>
          </p:cNvPr>
          <p:cNvSpPr/>
          <p:nvPr/>
        </p:nvSpPr>
        <p:spPr>
          <a:xfrm>
            <a:off x="4852447" y="152400"/>
            <a:ext cx="42672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79D9AB6-D819-4911-8F91-E303FF114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170952"/>
            <a:ext cx="41122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The</a:t>
            </a:r>
            <a:r>
              <a:rPr sz="4000" spc="-6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Transformer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DBCA29-2599-42A8-9539-B96A1B8B1013}"/>
              </a:ext>
            </a:extLst>
          </p:cNvPr>
          <p:cNvSpPr txBox="1"/>
          <p:nvPr/>
        </p:nvSpPr>
        <p:spPr>
          <a:xfrm>
            <a:off x="381000" y="1219200"/>
            <a:ext cx="4664710" cy="475578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Attention is all you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need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2017.  Vaswani, </a:t>
            </a:r>
            <a:r>
              <a:rPr sz="2400" dirty="0">
                <a:latin typeface="Calibri"/>
                <a:cs typeface="Calibri"/>
              </a:rPr>
              <a:t>Shazeer, </a:t>
            </a:r>
            <a:r>
              <a:rPr sz="2400" spc="-5" dirty="0">
                <a:latin typeface="Calibri"/>
                <a:cs typeface="Calibri"/>
              </a:rPr>
              <a:t>Parmar, Uszkoreit,  Jones, Gomez, Kaiser, Polosukhin  https://arxiv.org/pdf/1706.03762.pdf</a:t>
            </a:r>
            <a:endParaRPr sz="2400" dirty="0">
              <a:latin typeface="Calibri"/>
              <a:cs typeface="Calibri"/>
            </a:endParaRPr>
          </a:p>
          <a:p>
            <a:pPr marL="355600" marR="57785" indent="-342900">
              <a:lnSpc>
                <a:spcPct val="1008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Non-recurrent </a:t>
            </a:r>
            <a:r>
              <a:rPr sz="2400" spc="-5" dirty="0">
                <a:latin typeface="Calibri"/>
                <a:cs typeface="Calibri"/>
              </a:rPr>
              <a:t>sequence-to-  sequence </a:t>
            </a:r>
            <a:r>
              <a:rPr sz="2400" dirty="0">
                <a:latin typeface="Calibri"/>
                <a:cs typeface="Calibri"/>
              </a:rPr>
              <a:t>encoder-decoder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355600" marR="1129030" indent="-342900">
              <a:lnSpc>
                <a:spcPct val="1008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Task: machine translation  with parallel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corpus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Predict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translated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355600" marR="725805" indent="-342900">
              <a:lnSpc>
                <a:spcPct val="99200"/>
              </a:lnSpc>
              <a:spcBef>
                <a:spcPts val="65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Final cost/error function is  standard cross-entropy </a:t>
            </a:r>
            <a:r>
              <a:rPr sz="2400" dirty="0">
                <a:latin typeface="Calibri"/>
                <a:cs typeface="Calibri"/>
              </a:rPr>
              <a:t>error  </a:t>
            </a:r>
            <a:r>
              <a:rPr sz="2400" spc="-5" dirty="0">
                <a:latin typeface="Calibri"/>
                <a:cs typeface="Calibri"/>
              </a:rPr>
              <a:t>on top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 err="1">
                <a:latin typeface="Calibri"/>
                <a:cs typeface="Calibri"/>
              </a:rPr>
              <a:t>softmax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classifier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5825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0B61B79-B73F-4E2D-AABD-D3FA08966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7397"/>
            <a:ext cx="4988981" cy="52926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3A6E2-F381-4F09-85D0-13B6506FAA56}"/>
              </a:ext>
            </a:extLst>
          </p:cNvPr>
          <p:cNvSpPr/>
          <p:nvPr/>
        </p:nvSpPr>
        <p:spPr>
          <a:xfrm>
            <a:off x="152400" y="76200"/>
            <a:ext cx="40382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Transformer</a:t>
            </a:r>
            <a:endParaRPr lang="zh-CN" altLang="en-US" sz="48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E8A5419-FC9E-4692-9936-96ABA55273CD}"/>
              </a:ext>
            </a:extLst>
          </p:cNvPr>
          <p:cNvSpPr txBox="1"/>
          <p:nvPr/>
        </p:nvSpPr>
        <p:spPr>
          <a:xfrm>
            <a:off x="264334" y="1447800"/>
            <a:ext cx="8727266" cy="500040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FontTx/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Transformer—</a:t>
            </a:r>
            <a:r>
              <a:rPr lang="zh-CN" altLang="en-US" sz="2400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4C0BC2-3D42-4D84-B905-0E702966CD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27567" y="3793726"/>
            <a:ext cx="1498627" cy="589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D613AE-0F42-4423-A864-8F6B8B58B36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41482" y="3793726"/>
            <a:ext cx="1526118" cy="2178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A914671-4394-48EE-8CFE-C0A935DEAB46}"/>
              </a:ext>
            </a:extLst>
          </p:cNvPr>
          <p:cNvSpPr txBox="1"/>
          <p:nvPr/>
        </p:nvSpPr>
        <p:spPr>
          <a:xfrm>
            <a:off x="264334" y="351292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202819-E861-4A70-856A-5AB60CDAAA13}"/>
              </a:ext>
            </a:extLst>
          </p:cNvPr>
          <p:cNvSpPr txBox="1"/>
          <p:nvPr/>
        </p:nvSpPr>
        <p:spPr>
          <a:xfrm>
            <a:off x="7467600" y="348030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1742AA-F14B-487F-814C-1B25AF3F4AD7}"/>
              </a:ext>
            </a:extLst>
          </p:cNvPr>
          <p:cNvSpPr/>
          <p:nvPr/>
        </p:nvSpPr>
        <p:spPr bwMode="auto">
          <a:xfrm>
            <a:off x="3250075" y="4320878"/>
            <a:ext cx="1066800" cy="50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B8A0903-4338-44BC-A9D1-CA2633813DA4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1295400" y="4570898"/>
            <a:ext cx="1954675" cy="1535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37DF0B4-17C3-41F3-B1F0-FC5C2A2D254B}"/>
              </a:ext>
            </a:extLst>
          </p:cNvPr>
          <p:cNvSpPr txBox="1"/>
          <p:nvPr/>
        </p:nvSpPr>
        <p:spPr>
          <a:xfrm>
            <a:off x="64985" y="4533900"/>
            <a:ext cx="153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CA08A-943C-41FA-8321-82CDCF4D387E}"/>
              </a:ext>
            </a:extLst>
          </p:cNvPr>
          <p:cNvSpPr/>
          <p:nvPr/>
        </p:nvSpPr>
        <p:spPr bwMode="auto">
          <a:xfrm>
            <a:off x="4473010" y="3350483"/>
            <a:ext cx="1066800" cy="50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2586399-4C21-4B69-B905-2016D8B22B37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V="1">
            <a:off x="5539810" y="2825663"/>
            <a:ext cx="937190" cy="7748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8696A56-1473-40E2-A6E0-CFF53632D9BF}"/>
              </a:ext>
            </a:extLst>
          </p:cNvPr>
          <p:cNvSpPr txBox="1"/>
          <p:nvPr/>
        </p:nvSpPr>
        <p:spPr>
          <a:xfrm>
            <a:off x="6477000" y="2532229"/>
            <a:ext cx="153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25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3A6E2-F381-4F09-85D0-13B6506FAA56}"/>
              </a:ext>
            </a:extLst>
          </p:cNvPr>
          <p:cNvSpPr/>
          <p:nvPr/>
        </p:nvSpPr>
        <p:spPr>
          <a:xfrm>
            <a:off x="152400" y="76200"/>
            <a:ext cx="4431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Self attention</a:t>
            </a:r>
            <a:endParaRPr lang="zh-CN" altLang="en-US" sz="4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6891F-44FE-4E1E-A7C5-1C72672120B4}"/>
              </a:ext>
            </a:extLst>
          </p:cNvPr>
          <p:cNvGrpSpPr/>
          <p:nvPr/>
        </p:nvGrpSpPr>
        <p:grpSpPr>
          <a:xfrm>
            <a:off x="457200" y="2438400"/>
            <a:ext cx="8458640" cy="2791715"/>
            <a:chOff x="304800" y="2579623"/>
            <a:chExt cx="8458640" cy="279171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57328B8-A6E9-49C7-8FD9-EC1188441EE2}"/>
                </a:ext>
              </a:extLst>
            </p:cNvPr>
            <p:cNvSpPr txBox="1"/>
            <p:nvPr/>
          </p:nvSpPr>
          <p:spPr>
            <a:xfrm>
              <a:off x="1972701" y="5028438"/>
              <a:ext cx="1016000" cy="34290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15"/>
                </a:spcBef>
              </a:pPr>
              <a:r>
                <a:rPr sz="1400" dirty="0">
                  <a:latin typeface="Calibri"/>
                  <a:cs typeface="Calibri"/>
                </a:rPr>
                <a:t>Judiciary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67D00E8-5D22-48ED-A4A5-21DCCD4F5839}"/>
                </a:ext>
              </a:extLst>
            </p:cNvPr>
            <p:cNvSpPr txBox="1"/>
            <p:nvPr/>
          </p:nvSpPr>
          <p:spPr>
            <a:xfrm>
              <a:off x="3810000" y="5028438"/>
              <a:ext cx="1016000" cy="34290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15"/>
                </a:spcBef>
              </a:pPr>
              <a:r>
                <a:rPr sz="1400" spc="-10" dirty="0">
                  <a:latin typeface="Calibri"/>
                  <a:cs typeface="Calibri"/>
                </a:rPr>
                <a:t>Committee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B91F458F-0F5A-479E-BDA3-E5DF716669C7}"/>
                </a:ext>
              </a:extLst>
            </p:cNvPr>
            <p:cNvSpPr txBox="1"/>
            <p:nvPr/>
          </p:nvSpPr>
          <p:spPr>
            <a:xfrm>
              <a:off x="5613594" y="5028438"/>
              <a:ext cx="1016000" cy="34290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15"/>
                </a:spcBef>
              </a:pPr>
              <a:r>
                <a:rPr sz="1400" spc="-5" dirty="0">
                  <a:latin typeface="Calibri"/>
                  <a:cs typeface="Calibri"/>
                </a:rPr>
                <a:t>[MASK]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D0D55A4-205B-47E9-9F2A-0F7772206BA7}"/>
                </a:ext>
              </a:extLst>
            </p:cNvPr>
            <p:cNvSpPr txBox="1"/>
            <p:nvPr/>
          </p:nvSpPr>
          <p:spPr>
            <a:xfrm>
              <a:off x="7289993" y="5028438"/>
              <a:ext cx="1016000" cy="34290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15"/>
                </a:spcBef>
              </a:pPr>
              <a:r>
                <a:rPr sz="1400" spc="-10" dirty="0">
                  <a:latin typeface="Calibri"/>
                  <a:cs typeface="Calibri"/>
                </a:rPr>
                <a:t>Report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030E18F-2484-49DF-AD2E-380A71856A3E}"/>
                </a:ext>
              </a:extLst>
            </p:cNvPr>
            <p:cNvSpPr txBox="1"/>
            <p:nvPr/>
          </p:nvSpPr>
          <p:spPr>
            <a:xfrm>
              <a:off x="304800" y="5009388"/>
              <a:ext cx="1016000" cy="342900"/>
            </a:xfrm>
            <a:prstGeom prst="rect">
              <a:avLst/>
            </a:prstGeom>
            <a:solidFill>
              <a:srgbClr val="BDD7FF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0"/>
                </a:spcBef>
              </a:pPr>
              <a:r>
                <a:rPr sz="1400" spc="-10" dirty="0">
                  <a:latin typeface="Calibri"/>
                  <a:cs typeface="Calibri"/>
                </a:rPr>
                <a:t>[CLS]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4DF41ECA-2DBD-4DC2-9AEC-3B205DFDA492}"/>
                </a:ext>
              </a:extLst>
            </p:cNvPr>
            <p:cNvSpPr txBox="1"/>
            <p:nvPr/>
          </p:nvSpPr>
          <p:spPr>
            <a:xfrm>
              <a:off x="1396805" y="500938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0"/>
                </a:spcBef>
              </a:pPr>
              <a:r>
                <a:rPr sz="1400" dirty="0">
                  <a:latin typeface="Calibri"/>
                  <a:cs typeface="Calibri"/>
                </a:rPr>
                <a:t>0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2B95A2A1-CC35-49D7-8C83-548F03A158FC}"/>
                </a:ext>
              </a:extLst>
            </p:cNvPr>
            <p:cNvSpPr txBox="1"/>
            <p:nvPr/>
          </p:nvSpPr>
          <p:spPr>
            <a:xfrm>
              <a:off x="3136008" y="502843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15"/>
                </a:spcBef>
              </a:pPr>
              <a:r>
                <a:rPr sz="1400" dirty="0">
                  <a:latin typeface="Calibri"/>
                  <a:cs typeface="Calibri"/>
                </a:rPr>
                <a:t>1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1797C4E-AF4D-46F0-8D72-78F38D8EB1C4}"/>
                </a:ext>
              </a:extLst>
            </p:cNvPr>
            <p:cNvSpPr txBox="1"/>
            <p:nvPr/>
          </p:nvSpPr>
          <p:spPr>
            <a:xfrm>
              <a:off x="4964195" y="502843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15"/>
                </a:spcBef>
              </a:pPr>
              <a:r>
                <a:rPr sz="1400" dirty="0">
                  <a:latin typeface="Calibri"/>
                  <a:cs typeface="Calibri"/>
                </a:rPr>
                <a:t>2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9D0EAA56-A415-4115-A6F3-34C6956155E9}"/>
                </a:ext>
              </a:extLst>
            </p:cNvPr>
            <p:cNvSpPr txBox="1"/>
            <p:nvPr/>
          </p:nvSpPr>
          <p:spPr>
            <a:xfrm>
              <a:off x="6730805" y="502843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15"/>
                </a:spcBef>
              </a:pPr>
              <a:r>
                <a:rPr sz="1400" dirty="0">
                  <a:latin typeface="Calibri"/>
                  <a:cs typeface="Calibri"/>
                </a:rPr>
                <a:t>3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14EC718F-1906-4E8F-A8FF-D5025814D292}"/>
                </a:ext>
              </a:extLst>
            </p:cNvPr>
            <p:cNvSpPr txBox="1"/>
            <p:nvPr/>
          </p:nvSpPr>
          <p:spPr>
            <a:xfrm>
              <a:off x="8407205" y="502843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70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15"/>
                </a:spcBef>
              </a:pPr>
              <a:r>
                <a:rPr sz="1400" dirty="0">
                  <a:latin typeface="Calibri"/>
                  <a:cs typeface="Calibri"/>
                </a:rPr>
                <a:t>4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F9BD6DA5-D66D-44E8-81DD-E99A012AC6CB}"/>
                </a:ext>
              </a:extLst>
            </p:cNvPr>
            <p:cNvSpPr txBox="1"/>
            <p:nvPr/>
          </p:nvSpPr>
          <p:spPr>
            <a:xfrm>
              <a:off x="533400" y="4399788"/>
              <a:ext cx="1016000" cy="342900"/>
            </a:xfrm>
            <a:prstGeom prst="rect">
              <a:avLst/>
            </a:prstGeom>
            <a:solidFill>
              <a:srgbClr val="C1F2DA"/>
            </a:solidFill>
          </p:spPr>
          <p:txBody>
            <a:bodyPr vert="horz" wrap="square" lIns="0" tIns="9017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710"/>
                </a:spcBef>
              </a:pPr>
              <a:r>
                <a:rPr sz="2100" i="1" spc="7" baseline="11904" dirty="0">
                  <a:latin typeface="Calibri"/>
                  <a:cs typeface="Calibri"/>
                </a:rPr>
                <a:t>h</a:t>
              </a:r>
              <a:r>
                <a:rPr sz="900" spc="5" dirty="0">
                  <a:latin typeface="Calibri"/>
                  <a:cs typeface="Calibri"/>
                </a:rPr>
                <a:t>0,0</a:t>
              </a:r>
              <a:endParaRPr sz="900">
                <a:latin typeface="Calibri"/>
                <a:cs typeface="Calibri"/>
              </a:endParaRPr>
            </a:p>
          </p:txBody>
        </p:sp>
        <p:grpSp>
          <p:nvGrpSpPr>
            <p:cNvPr id="17" name="object 14">
              <a:extLst>
                <a:ext uri="{FF2B5EF4-FFF2-40B4-BE49-F238E27FC236}">
                  <a16:creationId xmlns:a16="http://schemas.microsoft.com/office/drawing/2014/main" id="{7BBF9ABA-54EF-4F3A-9F5B-7CEF1C589D63}"/>
                </a:ext>
              </a:extLst>
            </p:cNvPr>
            <p:cNvGrpSpPr/>
            <p:nvPr/>
          </p:nvGrpSpPr>
          <p:grpSpPr>
            <a:xfrm>
              <a:off x="807940" y="4737925"/>
              <a:ext cx="771525" cy="276225"/>
              <a:chOff x="884140" y="5138737"/>
              <a:chExt cx="771525" cy="276225"/>
            </a:xfrm>
          </p:grpSpPr>
          <p:sp>
            <p:nvSpPr>
              <p:cNvPr id="75" name="object 15">
                <a:extLst>
                  <a:ext uri="{FF2B5EF4-FFF2-40B4-BE49-F238E27FC236}">
                    <a16:creationId xmlns:a16="http://schemas.microsoft.com/office/drawing/2014/main" id="{4FF78BC0-FBFF-41ED-870E-AC36B1484234}"/>
                  </a:ext>
                </a:extLst>
              </p:cNvPr>
              <p:cNvSpPr/>
              <p:nvPr/>
            </p:nvSpPr>
            <p:spPr>
              <a:xfrm>
                <a:off x="888903" y="5143500"/>
                <a:ext cx="2286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66700">
                    <a:moveTo>
                      <a:pt x="0" y="266700"/>
                    </a:moveTo>
                    <a:lnTo>
                      <a:pt x="2286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16">
                <a:extLst>
                  <a:ext uri="{FF2B5EF4-FFF2-40B4-BE49-F238E27FC236}">
                    <a16:creationId xmlns:a16="http://schemas.microsoft.com/office/drawing/2014/main" id="{AF3A95BF-459F-44D2-8C50-0D291C516F68}"/>
                  </a:ext>
                </a:extLst>
              </p:cNvPr>
              <p:cNvSpPr/>
              <p:nvPr/>
            </p:nvSpPr>
            <p:spPr>
              <a:xfrm>
                <a:off x="1117503" y="5143500"/>
                <a:ext cx="5334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266700">
                    <a:moveTo>
                      <a:pt x="533400" y="2667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2CEA49B-BE7C-4449-AD30-005B6746600E}"/>
                </a:ext>
              </a:extLst>
            </p:cNvPr>
            <p:cNvSpPr txBox="1"/>
            <p:nvPr/>
          </p:nvSpPr>
          <p:spPr>
            <a:xfrm>
              <a:off x="2227384" y="4399788"/>
              <a:ext cx="1016000" cy="342900"/>
            </a:xfrm>
            <a:prstGeom prst="rect">
              <a:avLst/>
            </a:prstGeom>
            <a:solidFill>
              <a:srgbClr val="C1F2DA"/>
            </a:solidFill>
          </p:spPr>
          <p:txBody>
            <a:bodyPr vert="horz" wrap="square" lIns="0" tIns="9017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710"/>
                </a:spcBef>
              </a:pPr>
              <a:r>
                <a:rPr sz="2100" i="1" spc="7" baseline="11904" dirty="0">
                  <a:latin typeface="Calibri"/>
                  <a:cs typeface="Calibri"/>
                </a:rPr>
                <a:t>h</a:t>
              </a:r>
              <a:r>
                <a:rPr sz="900" spc="5" dirty="0">
                  <a:latin typeface="Calibri"/>
                  <a:cs typeface="Calibri"/>
                </a:rPr>
                <a:t>0,1</a:t>
              </a:r>
              <a:endParaRPr sz="900">
                <a:latin typeface="Calibri"/>
                <a:cs typeface="Calibri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3AD6DE44-B118-4E0C-B96D-02CA5BB0407A}"/>
                </a:ext>
              </a:extLst>
            </p:cNvPr>
            <p:cNvSpPr txBox="1"/>
            <p:nvPr/>
          </p:nvSpPr>
          <p:spPr>
            <a:xfrm>
              <a:off x="4010027" y="4401840"/>
              <a:ext cx="1016000" cy="342900"/>
            </a:xfrm>
            <a:prstGeom prst="rect">
              <a:avLst/>
            </a:prstGeom>
            <a:solidFill>
              <a:srgbClr val="C1F2DA"/>
            </a:solidFill>
          </p:spPr>
          <p:txBody>
            <a:bodyPr vert="horz" wrap="square" lIns="0" tIns="9144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720"/>
                </a:spcBef>
              </a:pPr>
              <a:r>
                <a:rPr sz="2100" i="1" spc="7" baseline="11904" dirty="0">
                  <a:latin typeface="Calibri"/>
                  <a:cs typeface="Calibri"/>
                </a:rPr>
                <a:t>h</a:t>
              </a:r>
              <a:r>
                <a:rPr sz="900" spc="5" dirty="0">
                  <a:latin typeface="Calibri"/>
                  <a:cs typeface="Calibri"/>
                </a:rPr>
                <a:t>0,2</a:t>
              </a:r>
              <a:endParaRPr sz="900">
                <a:latin typeface="Calibri"/>
                <a:cs typeface="Calibri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FAB73C9C-3747-422E-940E-0F54E01A2803}"/>
                </a:ext>
              </a:extLst>
            </p:cNvPr>
            <p:cNvSpPr txBox="1"/>
            <p:nvPr/>
          </p:nvSpPr>
          <p:spPr>
            <a:xfrm>
              <a:off x="5826443" y="4399788"/>
              <a:ext cx="1016000" cy="342900"/>
            </a:xfrm>
            <a:prstGeom prst="rect">
              <a:avLst/>
            </a:prstGeom>
            <a:solidFill>
              <a:srgbClr val="C1F2DA"/>
            </a:solidFill>
          </p:spPr>
          <p:txBody>
            <a:bodyPr vert="horz" wrap="square" lIns="0" tIns="9017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710"/>
                </a:spcBef>
              </a:pPr>
              <a:r>
                <a:rPr sz="2100" i="1" spc="7" baseline="11904" dirty="0">
                  <a:latin typeface="Calibri"/>
                  <a:cs typeface="Calibri"/>
                </a:rPr>
                <a:t>h</a:t>
              </a:r>
              <a:r>
                <a:rPr sz="900" spc="5" dirty="0">
                  <a:latin typeface="Calibri"/>
                  <a:cs typeface="Calibri"/>
                </a:rPr>
                <a:t>0,3</a:t>
              </a:r>
              <a:endParaRPr sz="900">
                <a:latin typeface="Calibri"/>
                <a:cs typeface="Calibri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706DAA1F-6FDF-4661-9D06-5229E42F9279}"/>
                </a:ext>
              </a:extLst>
            </p:cNvPr>
            <p:cNvSpPr txBox="1"/>
            <p:nvPr/>
          </p:nvSpPr>
          <p:spPr>
            <a:xfrm>
              <a:off x="7566659" y="4399788"/>
              <a:ext cx="1016000" cy="342900"/>
            </a:xfrm>
            <a:prstGeom prst="rect">
              <a:avLst/>
            </a:prstGeom>
            <a:solidFill>
              <a:srgbClr val="C1F2DA"/>
            </a:solidFill>
          </p:spPr>
          <p:txBody>
            <a:bodyPr vert="horz" wrap="square" lIns="0" tIns="9017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710"/>
                </a:spcBef>
              </a:pPr>
              <a:r>
                <a:rPr sz="2100" i="1" spc="7" baseline="11904" dirty="0">
                  <a:latin typeface="Calibri"/>
                  <a:cs typeface="Calibri"/>
                </a:rPr>
                <a:t>h</a:t>
              </a:r>
              <a:r>
                <a:rPr sz="900" spc="5" dirty="0">
                  <a:latin typeface="Calibri"/>
                  <a:cs typeface="Calibri"/>
                </a:rPr>
                <a:t>0,4</a:t>
              </a:r>
              <a:endParaRPr sz="900">
                <a:latin typeface="Calibri"/>
                <a:cs typeface="Calibri"/>
              </a:endParaRPr>
            </a:p>
          </p:txBody>
        </p:sp>
        <p:grpSp>
          <p:nvGrpSpPr>
            <p:cNvPr id="22" name="object 21">
              <a:extLst>
                <a:ext uri="{FF2B5EF4-FFF2-40B4-BE49-F238E27FC236}">
                  <a16:creationId xmlns:a16="http://schemas.microsoft.com/office/drawing/2014/main" id="{6E6B622A-2E9B-44C4-A853-17CFF6559FD0}"/>
                </a:ext>
              </a:extLst>
            </p:cNvPr>
            <p:cNvGrpSpPr/>
            <p:nvPr/>
          </p:nvGrpSpPr>
          <p:grpSpPr>
            <a:xfrm>
              <a:off x="2475840" y="4737925"/>
              <a:ext cx="843280" cy="295275"/>
              <a:chOff x="2552040" y="5138737"/>
              <a:chExt cx="843280" cy="295275"/>
            </a:xfrm>
          </p:grpSpPr>
          <p:sp>
            <p:nvSpPr>
              <p:cNvPr id="73" name="object 22">
                <a:extLst>
                  <a:ext uri="{FF2B5EF4-FFF2-40B4-BE49-F238E27FC236}">
                    <a16:creationId xmlns:a16="http://schemas.microsoft.com/office/drawing/2014/main" id="{CD56749E-2560-4F18-9BF0-ED8FEEE2B082}"/>
                  </a:ext>
                </a:extLst>
              </p:cNvPr>
              <p:cNvSpPr/>
              <p:nvPr/>
            </p:nvSpPr>
            <p:spPr>
              <a:xfrm>
                <a:off x="2556803" y="5143500"/>
                <a:ext cx="25527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55269" h="285750">
                    <a:moveTo>
                      <a:pt x="0" y="285750"/>
                    </a:moveTo>
                    <a:lnTo>
                      <a:pt x="254684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23">
                <a:extLst>
                  <a:ext uri="{FF2B5EF4-FFF2-40B4-BE49-F238E27FC236}">
                    <a16:creationId xmlns:a16="http://schemas.microsoft.com/office/drawing/2014/main" id="{0F8D7F67-9920-44BC-AD80-18A15F25C7D0}"/>
                  </a:ext>
                </a:extLst>
              </p:cNvPr>
              <p:cNvSpPr/>
              <p:nvPr/>
            </p:nvSpPr>
            <p:spPr>
              <a:xfrm>
                <a:off x="2811487" y="5143500"/>
                <a:ext cx="57912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579120" h="285750">
                    <a:moveTo>
                      <a:pt x="0" y="0"/>
                    </a:moveTo>
                    <a:lnTo>
                      <a:pt x="578618" y="28575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3" name="object 24">
              <a:extLst>
                <a:ext uri="{FF2B5EF4-FFF2-40B4-BE49-F238E27FC236}">
                  <a16:creationId xmlns:a16="http://schemas.microsoft.com/office/drawing/2014/main" id="{72C89DC9-D530-4535-A27E-632C76B4B6C9}"/>
                </a:ext>
              </a:extLst>
            </p:cNvPr>
            <p:cNvGrpSpPr/>
            <p:nvPr/>
          </p:nvGrpSpPr>
          <p:grpSpPr>
            <a:xfrm>
              <a:off x="4313140" y="4739977"/>
              <a:ext cx="833755" cy="293370"/>
              <a:chOff x="4389340" y="5140789"/>
              <a:chExt cx="833755" cy="293370"/>
            </a:xfrm>
          </p:grpSpPr>
          <p:sp>
            <p:nvSpPr>
              <p:cNvPr id="71" name="object 25">
                <a:extLst>
                  <a:ext uri="{FF2B5EF4-FFF2-40B4-BE49-F238E27FC236}">
                    <a16:creationId xmlns:a16="http://schemas.microsoft.com/office/drawing/2014/main" id="{2EE2B562-481C-4CA8-9DB4-D76E15F18ED3}"/>
                  </a:ext>
                </a:extLst>
              </p:cNvPr>
              <p:cNvSpPr/>
              <p:nvPr/>
            </p:nvSpPr>
            <p:spPr>
              <a:xfrm>
                <a:off x="4394103" y="5145551"/>
                <a:ext cx="200025" cy="283845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283845">
                    <a:moveTo>
                      <a:pt x="0" y="283698"/>
                    </a:moveTo>
                    <a:lnTo>
                      <a:pt x="200028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26">
                <a:extLst>
                  <a:ext uri="{FF2B5EF4-FFF2-40B4-BE49-F238E27FC236}">
                    <a16:creationId xmlns:a16="http://schemas.microsoft.com/office/drawing/2014/main" id="{25745453-9C3F-487F-A6E3-B09454DC6424}"/>
                  </a:ext>
                </a:extLst>
              </p:cNvPr>
              <p:cNvSpPr/>
              <p:nvPr/>
            </p:nvSpPr>
            <p:spPr>
              <a:xfrm>
                <a:off x="4594132" y="5145552"/>
                <a:ext cx="624205" cy="283845"/>
              </a:xfrm>
              <a:custGeom>
                <a:avLst/>
                <a:gdLst/>
                <a:ahLst/>
                <a:cxnLst/>
                <a:rect l="l" t="t" r="r" b="b"/>
                <a:pathLst>
                  <a:path w="624204" h="283845">
                    <a:moveTo>
                      <a:pt x="0" y="0"/>
                    </a:moveTo>
                    <a:lnTo>
                      <a:pt x="624161" y="283698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4" name="object 27">
              <a:extLst>
                <a:ext uri="{FF2B5EF4-FFF2-40B4-BE49-F238E27FC236}">
                  <a16:creationId xmlns:a16="http://schemas.microsoft.com/office/drawing/2014/main" id="{DA70BE36-3E39-4A28-A3F7-C5BB6B8A3576}"/>
                </a:ext>
              </a:extLst>
            </p:cNvPr>
            <p:cNvGrpSpPr/>
            <p:nvPr/>
          </p:nvGrpSpPr>
          <p:grpSpPr>
            <a:xfrm>
              <a:off x="6116734" y="4737925"/>
              <a:ext cx="796925" cy="295275"/>
              <a:chOff x="6192934" y="5138737"/>
              <a:chExt cx="796925" cy="295275"/>
            </a:xfrm>
          </p:grpSpPr>
          <p:sp>
            <p:nvSpPr>
              <p:cNvPr id="69" name="object 28">
                <a:extLst>
                  <a:ext uri="{FF2B5EF4-FFF2-40B4-BE49-F238E27FC236}">
                    <a16:creationId xmlns:a16="http://schemas.microsoft.com/office/drawing/2014/main" id="{8489CAC9-EFAB-4DAE-AB75-7DB0CD0058F6}"/>
                  </a:ext>
                </a:extLst>
              </p:cNvPr>
              <p:cNvSpPr/>
              <p:nvPr/>
            </p:nvSpPr>
            <p:spPr>
              <a:xfrm>
                <a:off x="6197696" y="5143500"/>
                <a:ext cx="21336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85750">
                    <a:moveTo>
                      <a:pt x="0" y="285750"/>
                    </a:moveTo>
                    <a:lnTo>
                      <a:pt x="21285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29">
                <a:extLst>
                  <a:ext uri="{FF2B5EF4-FFF2-40B4-BE49-F238E27FC236}">
                    <a16:creationId xmlns:a16="http://schemas.microsoft.com/office/drawing/2014/main" id="{6BCF55E8-05AD-478C-AA0A-4C9BABC42A8E}"/>
                  </a:ext>
                </a:extLst>
              </p:cNvPr>
              <p:cNvSpPr/>
              <p:nvPr/>
            </p:nvSpPr>
            <p:spPr>
              <a:xfrm>
                <a:off x="6410545" y="5143500"/>
                <a:ext cx="574675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574675" h="285750">
                    <a:moveTo>
                      <a:pt x="0" y="0"/>
                    </a:moveTo>
                    <a:lnTo>
                      <a:pt x="574356" y="28575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5" name="object 30">
              <a:extLst>
                <a:ext uri="{FF2B5EF4-FFF2-40B4-BE49-F238E27FC236}">
                  <a16:creationId xmlns:a16="http://schemas.microsoft.com/office/drawing/2014/main" id="{B3B7D735-EDA4-4093-A5B6-10BB3372BF61}"/>
                </a:ext>
              </a:extLst>
            </p:cNvPr>
            <p:cNvGrpSpPr/>
            <p:nvPr/>
          </p:nvGrpSpPr>
          <p:grpSpPr>
            <a:xfrm>
              <a:off x="7793134" y="4737925"/>
              <a:ext cx="796925" cy="295275"/>
              <a:chOff x="7869334" y="5138737"/>
              <a:chExt cx="796925" cy="295275"/>
            </a:xfrm>
          </p:grpSpPr>
          <p:sp>
            <p:nvSpPr>
              <p:cNvPr id="67" name="object 31">
                <a:extLst>
                  <a:ext uri="{FF2B5EF4-FFF2-40B4-BE49-F238E27FC236}">
                    <a16:creationId xmlns:a16="http://schemas.microsoft.com/office/drawing/2014/main" id="{4253D214-74EB-4404-BC7E-4FC5ECB1FA9E}"/>
                  </a:ext>
                </a:extLst>
              </p:cNvPr>
              <p:cNvSpPr/>
              <p:nvPr/>
            </p:nvSpPr>
            <p:spPr>
              <a:xfrm>
                <a:off x="7874096" y="5143500"/>
                <a:ext cx="27686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76859" h="285750">
                    <a:moveTo>
                      <a:pt x="0" y="285750"/>
                    </a:moveTo>
                    <a:lnTo>
                      <a:pt x="276666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32">
                <a:extLst>
                  <a:ext uri="{FF2B5EF4-FFF2-40B4-BE49-F238E27FC236}">
                    <a16:creationId xmlns:a16="http://schemas.microsoft.com/office/drawing/2014/main" id="{591FFD96-287F-41C5-89CA-93C747E3056F}"/>
                  </a:ext>
                </a:extLst>
              </p:cNvPr>
              <p:cNvSpPr/>
              <p:nvPr/>
            </p:nvSpPr>
            <p:spPr>
              <a:xfrm>
                <a:off x="8150762" y="5143500"/>
                <a:ext cx="51054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510540" h="285750">
                    <a:moveTo>
                      <a:pt x="0" y="0"/>
                    </a:moveTo>
                    <a:lnTo>
                      <a:pt x="510540" y="28575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" name="object 33">
              <a:extLst>
                <a:ext uri="{FF2B5EF4-FFF2-40B4-BE49-F238E27FC236}">
                  <a16:creationId xmlns:a16="http://schemas.microsoft.com/office/drawing/2014/main" id="{EFE65A0E-D3BE-40F3-9F3A-708E8F31677B}"/>
                </a:ext>
              </a:extLst>
            </p:cNvPr>
            <p:cNvSpPr txBox="1"/>
            <p:nvPr/>
          </p:nvSpPr>
          <p:spPr>
            <a:xfrm>
              <a:off x="1038025" y="4765040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+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495B9E79-1FCE-4C63-8214-3368609EFAA6}"/>
                </a:ext>
              </a:extLst>
            </p:cNvPr>
            <p:cNvSpPr txBox="1"/>
            <p:nvPr/>
          </p:nvSpPr>
          <p:spPr>
            <a:xfrm>
              <a:off x="8019542" y="4737608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+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05736EDE-054C-4354-A398-1AF1DBA47302}"/>
                </a:ext>
              </a:extLst>
            </p:cNvPr>
            <p:cNvSpPr txBox="1"/>
            <p:nvPr/>
          </p:nvSpPr>
          <p:spPr>
            <a:xfrm>
              <a:off x="6307368" y="4737608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+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960F2FC9-E2C1-4CD5-9190-1B4A25D0B701}"/>
                </a:ext>
              </a:extLst>
            </p:cNvPr>
            <p:cNvSpPr txBox="1"/>
            <p:nvPr/>
          </p:nvSpPr>
          <p:spPr>
            <a:xfrm>
              <a:off x="4517457" y="4768088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+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00798CE7-AD52-4880-94B9-3E3FFF5F99B7}"/>
                </a:ext>
              </a:extLst>
            </p:cNvPr>
            <p:cNvSpPr txBox="1"/>
            <p:nvPr/>
          </p:nvSpPr>
          <p:spPr>
            <a:xfrm>
              <a:off x="2744436" y="4737608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+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64C9D38-03E2-4D3B-BC00-9A5FD4F0F1FC}"/>
                </a:ext>
              </a:extLst>
            </p:cNvPr>
            <p:cNvSpPr txBox="1"/>
            <p:nvPr/>
          </p:nvSpPr>
          <p:spPr>
            <a:xfrm>
              <a:off x="1396805" y="3747160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0"/>
                </a:spcBef>
              </a:pPr>
              <a:r>
                <a:rPr sz="1400" dirty="0">
                  <a:latin typeface="Calibri"/>
                  <a:cs typeface="Calibri"/>
                </a:rPr>
                <a:t>V</a:t>
              </a:r>
              <a:r>
                <a:rPr sz="1350" baseline="-18518" dirty="0">
                  <a:latin typeface="Calibri"/>
                  <a:cs typeface="Calibri"/>
                </a:rPr>
                <a:t>0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40CC16E8-7EA9-4AD5-AC90-57D9FB0B5E1D}"/>
                </a:ext>
              </a:extLst>
            </p:cNvPr>
            <p:cNvSpPr txBox="1"/>
            <p:nvPr/>
          </p:nvSpPr>
          <p:spPr>
            <a:xfrm>
              <a:off x="850803" y="3741006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0"/>
                </a:spcBef>
              </a:pPr>
              <a:r>
                <a:rPr sz="1400" spc="-5" dirty="0">
                  <a:latin typeface="Calibri"/>
                  <a:cs typeface="Calibri"/>
                </a:rPr>
                <a:t>K</a:t>
              </a:r>
              <a:r>
                <a:rPr sz="1350" spc="-7" baseline="-18518" dirty="0">
                  <a:latin typeface="Calibri"/>
                  <a:cs typeface="Calibri"/>
                </a:rPr>
                <a:t>0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3" name="object 40">
              <a:extLst>
                <a:ext uri="{FF2B5EF4-FFF2-40B4-BE49-F238E27FC236}">
                  <a16:creationId xmlns:a16="http://schemas.microsoft.com/office/drawing/2014/main" id="{D128046A-026C-45FD-9EEB-CE29FE1F20EE}"/>
                </a:ext>
              </a:extLst>
            </p:cNvPr>
            <p:cNvSpPr txBox="1"/>
            <p:nvPr/>
          </p:nvSpPr>
          <p:spPr>
            <a:xfrm>
              <a:off x="304800" y="375208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069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9"/>
                </a:spcBef>
              </a:pPr>
              <a:r>
                <a:rPr sz="1400" spc="-5" dirty="0">
                  <a:latin typeface="Calibri"/>
                  <a:cs typeface="Calibri"/>
                </a:rPr>
                <a:t>Q</a:t>
              </a:r>
              <a:r>
                <a:rPr sz="1350" spc="-7" baseline="-18518" dirty="0">
                  <a:latin typeface="Calibri"/>
                  <a:cs typeface="Calibri"/>
                </a:rPr>
                <a:t>0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A9299002-30D4-4704-9292-73CD556D7AF5}"/>
                </a:ext>
              </a:extLst>
            </p:cNvPr>
            <p:cNvSpPr txBox="1"/>
            <p:nvPr/>
          </p:nvSpPr>
          <p:spPr>
            <a:xfrm>
              <a:off x="3115701" y="3747160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0"/>
                </a:spcBef>
              </a:pPr>
              <a:r>
                <a:rPr sz="1400" dirty="0">
                  <a:latin typeface="Calibri"/>
                  <a:cs typeface="Calibri"/>
                </a:rPr>
                <a:t>V</a:t>
              </a:r>
              <a:r>
                <a:rPr sz="1350" baseline="-18518" dirty="0">
                  <a:latin typeface="Calibri"/>
                  <a:cs typeface="Calibri"/>
                </a:rPr>
                <a:t>1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D5F331AB-7B54-4466-84E0-7D2CA45FC766}"/>
                </a:ext>
              </a:extLst>
            </p:cNvPr>
            <p:cNvSpPr txBox="1"/>
            <p:nvPr/>
          </p:nvSpPr>
          <p:spPr>
            <a:xfrm>
              <a:off x="2569697" y="3741006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0"/>
                </a:spcBef>
              </a:pPr>
              <a:r>
                <a:rPr sz="1400" spc="-5" dirty="0">
                  <a:latin typeface="Calibri"/>
                  <a:cs typeface="Calibri"/>
                </a:rPr>
                <a:t>K</a:t>
              </a:r>
              <a:r>
                <a:rPr sz="1350" spc="-7" baseline="-18518" dirty="0">
                  <a:latin typeface="Calibri"/>
                  <a:cs typeface="Calibri"/>
                </a:rPr>
                <a:t>1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D7ED6408-6C2F-4FC7-9EE0-AB8D04EA98E4}"/>
                </a:ext>
              </a:extLst>
            </p:cNvPr>
            <p:cNvSpPr txBox="1"/>
            <p:nvPr/>
          </p:nvSpPr>
          <p:spPr>
            <a:xfrm>
              <a:off x="2023695" y="375208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069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9"/>
                </a:spcBef>
              </a:pPr>
              <a:r>
                <a:rPr sz="1400" spc="-5" dirty="0">
                  <a:latin typeface="Calibri"/>
                  <a:cs typeface="Calibri"/>
                </a:rPr>
                <a:t>Q</a:t>
              </a:r>
              <a:r>
                <a:rPr sz="1350" spc="-7" baseline="-18518" dirty="0">
                  <a:latin typeface="Calibri"/>
                  <a:cs typeface="Calibri"/>
                </a:rPr>
                <a:t>1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B40C5421-3E40-4E7E-B9CB-C1CC989D01BA}"/>
                </a:ext>
              </a:extLst>
            </p:cNvPr>
            <p:cNvSpPr txBox="1"/>
            <p:nvPr/>
          </p:nvSpPr>
          <p:spPr>
            <a:xfrm>
              <a:off x="4859802" y="3747160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0"/>
                </a:spcBef>
              </a:pPr>
              <a:r>
                <a:rPr sz="1400" dirty="0">
                  <a:latin typeface="Calibri"/>
                  <a:cs typeface="Calibri"/>
                </a:rPr>
                <a:t>V</a:t>
              </a:r>
              <a:r>
                <a:rPr sz="1350" baseline="-18518" dirty="0">
                  <a:latin typeface="Calibri"/>
                  <a:cs typeface="Calibri"/>
                </a:rPr>
                <a:t>2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07A7C6C9-49A2-4A2D-9C93-65ADA2D386F7}"/>
                </a:ext>
              </a:extLst>
            </p:cNvPr>
            <p:cNvSpPr txBox="1"/>
            <p:nvPr/>
          </p:nvSpPr>
          <p:spPr>
            <a:xfrm>
              <a:off x="4313798" y="3741006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0"/>
                </a:spcBef>
              </a:pPr>
              <a:r>
                <a:rPr sz="1400" spc="-5" dirty="0">
                  <a:latin typeface="Calibri"/>
                  <a:cs typeface="Calibri"/>
                </a:rPr>
                <a:t>K</a:t>
              </a:r>
              <a:r>
                <a:rPr sz="1350" spc="-7" baseline="-18518" dirty="0">
                  <a:latin typeface="Calibri"/>
                  <a:cs typeface="Calibri"/>
                </a:rPr>
                <a:t>2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39" name="object 46">
              <a:extLst>
                <a:ext uri="{FF2B5EF4-FFF2-40B4-BE49-F238E27FC236}">
                  <a16:creationId xmlns:a16="http://schemas.microsoft.com/office/drawing/2014/main" id="{57C89D4A-B3ED-4FE7-99BA-FDA57131CB60}"/>
                </a:ext>
              </a:extLst>
            </p:cNvPr>
            <p:cNvSpPr txBox="1"/>
            <p:nvPr/>
          </p:nvSpPr>
          <p:spPr>
            <a:xfrm>
              <a:off x="3767795" y="375208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069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9"/>
                </a:spcBef>
              </a:pPr>
              <a:r>
                <a:rPr sz="1400" spc="-5" dirty="0">
                  <a:latin typeface="Calibri"/>
                  <a:cs typeface="Calibri"/>
                </a:rPr>
                <a:t>Q</a:t>
              </a:r>
              <a:r>
                <a:rPr sz="1350" spc="-7" baseline="-18518" dirty="0">
                  <a:latin typeface="Calibri"/>
                  <a:cs typeface="Calibri"/>
                </a:rPr>
                <a:t>2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40" name="object 47">
              <a:extLst>
                <a:ext uri="{FF2B5EF4-FFF2-40B4-BE49-F238E27FC236}">
                  <a16:creationId xmlns:a16="http://schemas.microsoft.com/office/drawing/2014/main" id="{5C4055B0-650B-4E71-8408-FF5B03C4AD49}"/>
                </a:ext>
              </a:extLst>
            </p:cNvPr>
            <p:cNvSpPr txBox="1"/>
            <p:nvPr/>
          </p:nvSpPr>
          <p:spPr>
            <a:xfrm>
              <a:off x="6671603" y="3747160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0"/>
                </a:spcBef>
              </a:pPr>
              <a:r>
                <a:rPr sz="1400" dirty="0">
                  <a:latin typeface="Calibri"/>
                  <a:cs typeface="Calibri"/>
                </a:rPr>
                <a:t>V</a:t>
              </a:r>
              <a:r>
                <a:rPr sz="1350" baseline="-18518" dirty="0">
                  <a:latin typeface="Calibri"/>
                  <a:cs typeface="Calibri"/>
                </a:rPr>
                <a:t>3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41" name="object 48">
              <a:extLst>
                <a:ext uri="{FF2B5EF4-FFF2-40B4-BE49-F238E27FC236}">
                  <a16:creationId xmlns:a16="http://schemas.microsoft.com/office/drawing/2014/main" id="{C70409E9-E390-4196-BB4C-6598D81CF6ED}"/>
                </a:ext>
              </a:extLst>
            </p:cNvPr>
            <p:cNvSpPr txBox="1"/>
            <p:nvPr/>
          </p:nvSpPr>
          <p:spPr>
            <a:xfrm>
              <a:off x="6125601" y="3741006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400"/>
                </a:spcBef>
              </a:pPr>
              <a:r>
                <a:rPr sz="1400" spc="-5" dirty="0">
                  <a:latin typeface="Calibri"/>
                  <a:cs typeface="Calibri"/>
                </a:rPr>
                <a:t>K</a:t>
              </a:r>
              <a:r>
                <a:rPr sz="1350" spc="-7" baseline="-18518" dirty="0">
                  <a:latin typeface="Calibri"/>
                  <a:cs typeface="Calibri"/>
                </a:rPr>
                <a:t>3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42" name="object 49">
              <a:extLst>
                <a:ext uri="{FF2B5EF4-FFF2-40B4-BE49-F238E27FC236}">
                  <a16:creationId xmlns:a16="http://schemas.microsoft.com/office/drawing/2014/main" id="{B4FD8E0E-9A3F-4809-84F5-CFE3BC34E369}"/>
                </a:ext>
              </a:extLst>
            </p:cNvPr>
            <p:cNvSpPr txBox="1"/>
            <p:nvPr/>
          </p:nvSpPr>
          <p:spPr>
            <a:xfrm>
              <a:off x="5579597" y="375208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069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9"/>
                </a:spcBef>
              </a:pPr>
              <a:r>
                <a:rPr sz="1400" spc="-5" dirty="0">
                  <a:latin typeface="Calibri"/>
                  <a:cs typeface="Calibri"/>
                </a:rPr>
                <a:t>Q</a:t>
              </a:r>
              <a:r>
                <a:rPr sz="1350" spc="-7" baseline="-18518" dirty="0">
                  <a:latin typeface="Calibri"/>
                  <a:cs typeface="Calibri"/>
                </a:rPr>
                <a:t>3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43" name="object 50">
              <a:extLst>
                <a:ext uri="{FF2B5EF4-FFF2-40B4-BE49-F238E27FC236}">
                  <a16:creationId xmlns:a16="http://schemas.microsoft.com/office/drawing/2014/main" id="{75FF0C07-D732-413B-9DC3-3871967A9DF3}"/>
                </a:ext>
              </a:extLst>
            </p:cNvPr>
            <p:cNvSpPr txBox="1"/>
            <p:nvPr/>
          </p:nvSpPr>
          <p:spPr>
            <a:xfrm>
              <a:off x="8407205" y="3747160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0"/>
                </a:spcBef>
              </a:pPr>
              <a:r>
                <a:rPr sz="1400" dirty="0">
                  <a:latin typeface="Calibri"/>
                  <a:cs typeface="Calibri"/>
                </a:rPr>
                <a:t>V</a:t>
              </a:r>
              <a:r>
                <a:rPr sz="1350" baseline="-18518" dirty="0">
                  <a:latin typeface="Calibri"/>
                  <a:cs typeface="Calibri"/>
                </a:rPr>
                <a:t>4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44" name="object 51">
              <a:extLst>
                <a:ext uri="{FF2B5EF4-FFF2-40B4-BE49-F238E27FC236}">
                  <a16:creationId xmlns:a16="http://schemas.microsoft.com/office/drawing/2014/main" id="{884900AE-1441-455C-ADF8-31F8C95120B4}"/>
                </a:ext>
              </a:extLst>
            </p:cNvPr>
            <p:cNvSpPr txBox="1"/>
            <p:nvPr/>
          </p:nvSpPr>
          <p:spPr>
            <a:xfrm>
              <a:off x="7861202" y="3741006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080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0"/>
                </a:spcBef>
              </a:pPr>
              <a:r>
                <a:rPr sz="1400" spc="-5" dirty="0">
                  <a:latin typeface="Calibri"/>
                  <a:cs typeface="Calibri"/>
                </a:rPr>
                <a:t>K</a:t>
              </a:r>
              <a:r>
                <a:rPr sz="1350" spc="-7" baseline="-18518" dirty="0">
                  <a:latin typeface="Calibri"/>
                  <a:cs typeface="Calibri"/>
                </a:rPr>
                <a:t>4</a:t>
              </a:r>
              <a:endParaRPr sz="1350" baseline="-18518">
                <a:latin typeface="Calibri"/>
                <a:cs typeface="Calibri"/>
              </a:endParaRPr>
            </a:p>
          </p:txBody>
        </p:sp>
        <p:sp>
          <p:nvSpPr>
            <p:cNvPr id="45" name="object 52">
              <a:extLst>
                <a:ext uri="{FF2B5EF4-FFF2-40B4-BE49-F238E27FC236}">
                  <a16:creationId xmlns:a16="http://schemas.microsoft.com/office/drawing/2014/main" id="{D3629293-6687-4B78-8936-2DC123BF99AB}"/>
                </a:ext>
              </a:extLst>
            </p:cNvPr>
            <p:cNvSpPr txBox="1"/>
            <p:nvPr/>
          </p:nvSpPr>
          <p:spPr>
            <a:xfrm>
              <a:off x="7315200" y="3752088"/>
              <a:ext cx="356235" cy="342900"/>
            </a:xfrm>
            <a:prstGeom prst="rect">
              <a:avLst/>
            </a:prstGeom>
            <a:solidFill>
              <a:srgbClr val="FFBAC6"/>
            </a:solidFill>
          </p:spPr>
          <p:txBody>
            <a:bodyPr vert="horz" wrap="square" lIns="0" tIns="52069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09"/>
                </a:spcBef>
              </a:pPr>
              <a:r>
                <a:rPr sz="1400" spc="-5" dirty="0">
                  <a:latin typeface="Calibri"/>
                  <a:cs typeface="Calibri"/>
                </a:rPr>
                <a:t>Q</a:t>
              </a:r>
              <a:r>
                <a:rPr sz="1350" spc="-7" baseline="-18518" dirty="0">
                  <a:latin typeface="Calibri"/>
                  <a:cs typeface="Calibri"/>
                </a:rPr>
                <a:t>4</a:t>
              </a:r>
              <a:endParaRPr sz="1350" baseline="-18518">
                <a:latin typeface="Calibri"/>
                <a:cs typeface="Calibri"/>
              </a:endParaRPr>
            </a:p>
          </p:txBody>
        </p:sp>
        <p:grpSp>
          <p:nvGrpSpPr>
            <p:cNvPr id="46" name="object 53">
              <a:extLst>
                <a:ext uri="{FF2B5EF4-FFF2-40B4-BE49-F238E27FC236}">
                  <a16:creationId xmlns:a16="http://schemas.microsoft.com/office/drawing/2014/main" id="{62E47628-F617-4A1A-8FA8-2ECC67F77F18}"/>
                </a:ext>
              </a:extLst>
            </p:cNvPr>
            <p:cNvGrpSpPr/>
            <p:nvPr/>
          </p:nvGrpSpPr>
          <p:grpSpPr>
            <a:xfrm>
              <a:off x="3940930" y="4079144"/>
              <a:ext cx="1101725" cy="327660"/>
              <a:chOff x="4017130" y="4479956"/>
              <a:chExt cx="1101725" cy="327660"/>
            </a:xfrm>
          </p:grpSpPr>
          <p:sp>
            <p:nvSpPr>
              <p:cNvPr id="64" name="object 54">
                <a:extLst>
                  <a:ext uri="{FF2B5EF4-FFF2-40B4-BE49-F238E27FC236}">
                    <a16:creationId xmlns:a16="http://schemas.microsoft.com/office/drawing/2014/main" id="{8651731E-9DB5-4495-A49F-95EA0DD3EFE0}"/>
                  </a:ext>
                </a:extLst>
              </p:cNvPr>
              <p:cNvSpPr/>
              <p:nvPr/>
            </p:nvSpPr>
            <p:spPr>
              <a:xfrm>
                <a:off x="4021892" y="4495800"/>
                <a:ext cx="57277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572770" h="307339">
                    <a:moveTo>
                      <a:pt x="572238" y="306852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5">
                <a:extLst>
                  <a:ext uri="{FF2B5EF4-FFF2-40B4-BE49-F238E27FC236}">
                    <a16:creationId xmlns:a16="http://schemas.microsoft.com/office/drawing/2014/main" id="{57E00FC0-34A9-4E06-999A-91BDC681C11F}"/>
                  </a:ext>
                </a:extLst>
              </p:cNvPr>
              <p:cNvSpPr/>
              <p:nvPr/>
            </p:nvSpPr>
            <p:spPr>
              <a:xfrm>
                <a:off x="4567897" y="4484718"/>
                <a:ext cx="26670" cy="318135"/>
              </a:xfrm>
              <a:custGeom>
                <a:avLst/>
                <a:gdLst/>
                <a:ahLst/>
                <a:cxnLst/>
                <a:rect l="l" t="t" r="r" b="b"/>
                <a:pathLst>
                  <a:path w="26670" h="318135">
                    <a:moveTo>
                      <a:pt x="13117" y="-4762"/>
                    </a:moveTo>
                    <a:lnTo>
                      <a:pt x="13117" y="322696"/>
                    </a:lnTo>
                  </a:path>
                </a:pathLst>
              </a:custGeom>
              <a:ln w="3576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6">
                <a:extLst>
                  <a:ext uri="{FF2B5EF4-FFF2-40B4-BE49-F238E27FC236}">
                    <a16:creationId xmlns:a16="http://schemas.microsoft.com/office/drawing/2014/main" id="{376D8D54-DAF1-4A4C-AC8A-9023AFE4F81A}"/>
                  </a:ext>
                </a:extLst>
              </p:cNvPr>
              <p:cNvSpPr/>
              <p:nvPr/>
            </p:nvSpPr>
            <p:spPr>
              <a:xfrm>
                <a:off x="4594130" y="4490874"/>
                <a:ext cx="520065" cy="311785"/>
              </a:xfrm>
              <a:custGeom>
                <a:avLst/>
                <a:gdLst/>
                <a:ahLst/>
                <a:cxnLst/>
                <a:rect l="l" t="t" r="r" b="b"/>
                <a:pathLst>
                  <a:path w="520064" h="311785">
                    <a:moveTo>
                      <a:pt x="0" y="311779"/>
                    </a:moveTo>
                    <a:lnTo>
                      <a:pt x="519768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7" name="object 57">
              <a:extLst>
                <a:ext uri="{FF2B5EF4-FFF2-40B4-BE49-F238E27FC236}">
                  <a16:creationId xmlns:a16="http://schemas.microsoft.com/office/drawing/2014/main" id="{7010267C-A0F3-4ADC-AC54-BCB05A239D2B}"/>
                </a:ext>
              </a:extLst>
            </p:cNvPr>
            <p:cNvSpPr/>
            <p:nvPr/>
          </p:nvSpPr>
          <p:spPr>
            <a:xfrm>
              <a:off x="482696" y="4083906"/>
              <a:ext cx="558800" cy="316230"/>
            </a:xfrm>
            <a:custGeom>
              <a:avLst/>
              <a:gdLst/>
              <a:ahLst/>
              <a:cxnLst/>
              <a:rect l="l" t="t" r="r" b="b"/>
              <a:pathLst>
                <a:path w="558800" h="316229">
                  <a:moveTo>
                    <a:pt x="558606" y="315882"/>
                  </a:moveTo>
                  <a:lnTo>
                    <a:pt x="0" y="11082"/>
                  </a:lnTo>
                </a:path>
                <a:path w="558800" h="316229">
                  <a:moveTo>
                    <a:pt x="558606" y="315882"/>
                  </a:moveTo>
                  <a:lnTo>
                    <a:pt x="546003" y="0"/>
                  </a:lnTo>
                </a:path>
                <a:path w="558800" h="316229">
                  <a:moveTo>
                    <a:pt x="558606" y="315882"/>
                  </a:moveTo>
                  <a:lnTo>
                    <a:pt x="25206" y="61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8">
              <a:extLst>
                <a:ext uri="{FF2B5EF4-FFF2-40B4-BE49-F238E27FC236}">
                  <a16:creationId xmlns:a16="http://schemas.microsoft.com/office/drawing/2014/main" id="{C6326938-438D-4270-94C5-40309C061C40}"/>
                </a:ext>
              </a:extLst>
            </p:cNvPr>
            <p:cNvSpPr/>
            <p:nvPr/>
          </p:nvSpPr>
          <p:spPr>
            <a:xfrm>
              <a:off x="2176977" y="4083906"/>
              <a:ext cx="558800" cy="316230"/>
            </a:xfrm>
            <a:custGeom>
              <a:avLst/>
              <a:gdLst/>
              <a:ahLst/>
              <a:cxnLst/>
              <a:rect l="l" t="t" r="r" b="b"/>
              <a:pathLst>
                <a:path w="558800" h="316229">
                  <a:moveTo>
                    <a:pt x="558310" y="315882"/>
                  </a:moveTo>
                  <a:lnTo>
                    <a:pt x="24614" y="11082"/>
                  </a:lnTo>
                </a:path>
                <a:path w="558800" h="316229">
                  <a:moveTo>
                    <a:pt x="558310" y="315882"/>
                  </a:moveTo>
                  <a:lnTo>
                    <a:pt x="546003" y="0"/>
                  </a:lnTo>
                </a:path>
                <a:path w="558800" h="316229">
                  <a:moveTo>
                    <a:pt x="558310" y="315882"/>
                  </a:moveTo>
                  <a:lnTo>
                    <a:pt x="0" y="61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9" name="object 59">
              <a:extLst>
                <a:ext uri="{FF2B5EF4-FFF2-40B4-BE49-F238E27FC236}">
                  <a16:creationId xmlns:a16="http://schemas.microsoft.com/office/drawing/2014/main" id="{4E7FAC57-DF6A-4040-94A7-78CF28B30978}"/>
                </a:ext>
              </a:extLst>
            </p:cNvPr>
            <p:cNvGrpSpPr/>
            <p:nvPr/>
          </p:nvGrpSpPr>
          <p:grpSpPr>
            <a:xfrm>
              <a:off x="5752731" y="4079143"/>
              <a:ext cx="1101725" cy="325755"/>
              <a:chOff x="5828931" y="4479955"/>
              <a:chExt cx="1101725" cy="325755"/>
            </a:xfrm>
          </p:grpSpPr>
          <p:sp>
            <p:nvSpPr>
              <p:cNvPr id="61" name="object 60">
                <a:extLst>
                  <a:ext uri="{FF2B5EF4-FFF2-40B4-BE49-F238E27FC236}">
                    <a16:creationId xmlns:a16="http://schemas.microsoft.com/office/drawing/2014/main" id="{8CC58664-B7D1-418B-B180-C04B60E5E0D8}"/>
                  </a:ext>
                </a:extLst>
              </p:cNvPr>
              <p:cNvSpPr/>
              <p:nvPr/>
            </p:nvSpPr>
            <p:spPr>
              <a:xfrm>
                <a:off x="5833693" y="4495800"/>
                <a:ext cx="577215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577214" h="304800">
                    <a:moveTo>
                      <a:pt x="576852" y="304800"/>
                    </a:move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1">
                <a:extLst>
                  <a:ext uri="{FF2B5EF4-FFF2-40B4-BE49-F238E27FC236}">
                    <a16:creationId xmlns:a16="http://schemas.microsoft.com/office/drawing/2014/main" id="{DF1FCC31-43E1-49DF-8E47-5E66734B1FF6}"/>
                  </a:ext>
                </a:extLst>
              </p:cNvPr>
              <p:cNvSpPr/>
              <p:nvPr/>
            </p:nvSpPr>
            <p:spPr>
              <a:xfrm>
                <a:off x="6379699" y="4484718"/>
                <a:ext cx="31115" cy="316230"/>
              </a:xfrm>
              <a:custGeom>
                <a:avLst/>
                <a:gdLst/>
                <a:ahLst/>
                <a:cxnLst/>
                <a:rect l="l" t="t" r="r" b="b"/>
                <a:pathLst>
                  <a:path w="31114" h="316229">
                    <a:moveTo>
                      <a:pt x="15424" y="-4762"/>
                    </a:moveTo>
                    <a:lnTo>
                      <a:pt x="15424" y="320644"/>
                    </a:lnTo>
                  </a:path>
                </a:pathLst>
              </a:custGeom>
              <a:ln w="4037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2">
                <a:extLst>
                  <a:ext uri="{FF2B5EF4-FFF2-40B4-BE49-F238E27FC236}">
                    <a16:creationId xmlns:a16="http://schemas.microsoft.com/office/drawing/2014/main" id="{C8301482-C679-4966-8437-949D18F67AB3}"/>
                  </a:ext>
                </a:extLst>
              </p:cNvPr>
              <p:cNvSpPr/>
              <p:nvPr/>
            </p:nvSpPr>
            <p:spPr>
              <a:xfrm>
                <a:off x="6410545" y="4490874"/>
                <a:ext cx="51562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515620" h="309879">
                    <a:moveTo>
                      <a:pt x="0" y="309727"/>
                    </a:moveTo>
                    <a:lnTo>
                      <a:pt x="515154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63">
              <a:extLst>
                <a:ext uri="{FF2B5EF4-FFF2-40B4-BE49-F238E27FC236}">
                  <a16:creationId xmlns:a16="http://schemas.microsoft.com/office/drawing/2014/main" id="{1111B5A6-CF5C-4409-8A30-BF4E6829B319}"/>
                </a:ext>
              </a:extLst>
            </p:cNvPr>
            <p:cNvSpPr/>
            <p:nvPr/>
          </p:nvSpPr>
          <p:spPr>
            <a:xfrm>
              <a:off x="7493096" y="4083906"/>
              <a:ext cx="581660" cy="316230"/>
            </a:xfrm>
            <a:custGeom>
              <a:avLst/>
              <a:gdLst/>
              <a:ahLst/>
              <a:cxnLst/>
              <a:rect l="l" t="t" r="r" b="b"/>
              <a:pathLst>
                <a:path w="581659" h="316229">
                  <a:moveTo>
                    <a:pt x="581466" y="315882"/>
                  </a:moveTo>
                  <a:lnTo>
                    <a:pt x="0" y="11082"/>
                  </a:lnTo>
                </a:path>
                <a:path w="581659" h="316229">
                  <a:moveTo>
                    <a:pt x="581466" y="315882"/>
                  </a:moveTo>
                  <a:lnTo>
                    <a:pt x="546003" y="0"/>
                  </a:lnTo>
                </a:path>
                <a:path w="581659" h="316229">
                  <a:moveTo>
                    <a:pt x="581466" y="315882"/>
                  </a:moveTo>
                  <a:lnTo>
                    <a:pt x="70926" y="61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1" name="object 64">
              <a:extLst>
                <a:ext uri="{FF2B5EF4-FFF2-40B4-BE49-F238E27FC236}">
                  <a16:creationId xmlns:a16="http://schemas.microsoft.com/office/drawing/2014/main" id="{900DA05B-BA75-49C2-A548-230A37C5FAB3}"/>
                </a:ext>
              </a:extLst>
            </p:cNvPr>
            <p:cNvGrpSpPr/>
            <p:nvPr/>
          </p:nvGrpSpPr>
          <p:grpSpPr>
            <a:xfrm>
              <a:off x="1023937" y="2598007"/>
              <a:ext cx="7562215" cy="1158875"/>
              <a:chOff x="1100137" y="2998819"/>
              <a:chExt cx="7562215" cy="1158875"/>
            </a:xfrm>
          </p:grpSpPr>
          <p:sp>
            <p:nvSpPr>
              <p:cNvPr id="55" name="object 65">
                <a:extLst>
                  <a:ext uri="{FF2B5EF4-FFF2-40B4-BE49-F238E27FC236}">
                    <a16:creationId xmlns:a16="http://schemas.microsoft.com/office/drawing/2014/main" id="{7EC5155A-68F9-4C1B-9897-298032936C6F}"/>
                  </a:ext>
                </a:extLst>
              </p:cNvPr>
              <p:cNvSpPr/>
              <p:nvPr/>
            </p:nvSpPr>
            <p:spPr>
              <a:xfrm>
                <a:off x="-71513" y="3531254"/>
                <a:ext cx="409384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4093845" h="621664">
                    <a:moveTo>
                      <a:pt x="4093407" y="621646"/>
                    </a:moveTo>
                    <a:lnTo>
                      <a:pt x="4086399" y="575357"/>
                    </a:lnTo>
                    <a:lnTo>
                      <a:pt x="4065920" y="529371"/>
                    </a:lnTo>
                    <a:lnTo>
                      <a:pt x="4032788" y="483990"/>
                    </a:lnTo>
                    <a:lnTo>
                      <a:pt x="3987817" y="439517"/>
                    </a:lnTo>
                    <a:lnTo>
                      <a:pt x="3931824" y="396254"/>
                    </a:lnTo>
                    <a:lnTo>
                      <a:pt x="3899950" y="375171"/>
                    </a:lnTo>
                    <a:lnTo>
                      <a:pt x="3865626" y="354505"/>
                    </a:lnTo>
                    <a:lnTo>
                      <a:pt x="3828955" y="334292"/>
                    </a:lnTo>
                    <a:lnTo>
                      <a:pt x="3790039" y="314571"/>
                    </a:lnTo>
                    <a:lnTo>
                      <a:pt x="3748980" y="295380"/>
                    </a:lnTo>
                    <a:lnTo>
                      <a:pt x="3705880" y="276756"/>
                    </a:lnTo>
                    <a:lnTo>
                      <a:pt x="3660841" y="258737"/>
                    </a:lnTo>
                    <a:lnTo>
                      <a:pt x="3613965" y="241361"/>
                    </a:lnTo>
                    <a:lnTo>
                      <a:pt x="3565354" y="224667"/>
                    </a:lnTo>
                    <a:lnTo>
                      <a:pt x="3515111" y="208691"/>
                    </a:lnTo>
                    <a:lnTo>
                      <a:pt x="3463336" y="193471"/>
                    </a:lnTo>
                    <a:lnTo>
                      <a:pt x="3410133" y="179046"/>
                    </a:lnTo>
                    <a:lnTo>
                      <a:pt x="3355603" y="165453"/>
                    </a:lnTo>
                    <a:lnTo>
                      <a:pt x="3299848" y="152731"/>
                    </a:lnTo>
                    <a:lnTo>
                      <a:pt x="3242971" y="140916"/>
                    </a:lnTo>
                    <a:lnTo>
                      <a:pt x="3185074" y="130046"/>
                    </a:lnTo>
                    <a:lnTo>
                      <a:pt x="3126257" y="120161"/>
                    </a:lnTo>
                    <a:lnTo>
                      <a:pt x="3066625" y="111296"/>
                    </a:lnTo>
                    <a:lnTo>
                      <a:pt x="3006278" y="103491"/>
                    </a:lnTo>
                    <a:lnTo>
                      <a:pt x="2945319" y="96783"/>
                    </a:lnTo>
                    <a:lnTo>
                      <a:pt x="2883849" y="91210"/>
                    </a:lnTo>
                    <a:lnTo>
                      <a:pt x="2821971" y="86809"/>
                    </a:lnTo>
                    <a:lnTo>
                      <a:pt x="2759788" y="83619"/>
                    </a:lnTo>
                    <a:lnTo>
                      <a:pt x="2697400" y="81677"/>
                    </a:lnTo>
                    <a:lnTo>
                      <a:pt x="2634910" y="81022"/>
                    </a:lnTo>
                    <a:lnTo>
                      <a:pt x="2572420" y="81664"/>
                    </a:lnTo>
                    <a:lnTo>
                      <a:pt x="2510032" y="83566"/>
                    </a:lnTo>
                    <a:lnTo>
                      <a:pt x="2447848" y="86691"/>
                    </a:lnTo>
                    <a:lnTo>
                      <a:pt x="2385970" y="91001"/>
                    </a:lnTo>
                    <a:lnTo>
                      <a:pt x="2324501" y="96460"/>
                    </a:lnTo>
                    <a:lnTo>
                      <a:pt x="2263542" y="103031"/>
                    </a:lnTo>
                    <a:lnTo>
                      <a:pt x="2203195" y="110676"/>
                    </a:lnTo>
                    <a:lnTo>
                      <a:pt x="2143562" y="119358"/>
                    </a:lnTo>
                    <a:lnTo>
                      <a:pt x="2084746" y="129042"/>
                    </a:lnTo>
                    <a:lnTo>
                      <a:pt x="2026849" y="139688"/>
                    </a:lnTo>
                    <a:lnTo>
                      <a:pt x="1969971" y="151261"/>
                    </a:lnTo>
                    <a:lnTo>
                      <a:pt x="1914217" y="163723"/>
                    </a:lnTo>
                    <a:lnTo>
                      <a:pt x="1859687" y="177037"/>
                    </a:lnTo>
                    <a:lnTo>
                      <a:pt x="1806484" y="191166"/>
                    </a:lnTo>
                    <a:lnTo>
                      <a:pt x="1754709" y="206074"/>
                    </a:lnTo>
                    <a:lnTo>
                      <a:pt x="1704466" y="221722"/>
                    </a:lnTo>
                    <a:lnTo>
                      <a:pt x="1655855" y="238075"/>
                    </a:lnTo>
                    <a:lnTo>
                      <a:pt x="1608979" y="255094"/>
                    </a:lnTo>
                    <a:lnTo>
                      <a:pt x="1563940" y="272743"/>
                    </a:lnTo>
                    <a:lnTo>
                      <a:pt x="1520840" y="290986"/>
                    </a:lnTo>
                    <a:lnTo>
                      <a:pt x="1479781" y="309784"/>
                    </a:lnTo>
                    <a:lnTo>
                      <a:pt x="1440865" y="329100"/>
                    </a:lnTo>
                    <a:lnTo>
                      <a:pt x="1404194" y="348899"/>
                    </a:lnTo>
                    <a:lnTo>
                      <a:pt x="1369870" y="369142"/>
                    </a:lnTo>
                    <a:lnTo>
                      <a:pt x="1308673" y="410813"/>
                    </a:lnTo>
                    <a:lnTo>
                      <a:pt x="1258089" y="453819"/>
                    </a:lnTo>
                    <a:lnTo>
                      <a:pt x="1218935" y="497862"/>
                    </a:lnTo>
                    <a:lnTo>
                      <a:pt x="1192028" y="542646"/>
                    </a:lnTo>
                    <a:lnTo>
                      <a:pt x="1178182" y="587875"/>
                    </a:lnTo>
                    <a:lnTo>
                      <a:pt x="1176414" y="610564"/>
                    </a:lnTo>
                  </a:path>
                  <a:path w="4093845" h="621664">
                    <a:moveTo>
                      <a:pt x="4093407" y="621646"/>
                    </a:moveTo>
                    <a:lnTo>
                      <a:pt x="4078142" y="573993"/>
                    </a:lnTo>
                    <a:lnTo>
                      <a:pt x="4035188" y="528045"/>
                    </a:lnTo>
                    <a:lnTo>
                      <a:pt x="3968804" y="485506"/>
                    </a:lnTo>
                    <a:lnTo>
                      <a:pt x="3928158" y="466048"/>
                    </a:lnTo>
                    <a:lnTo>
                      <a:pt x="3883251" y="448080"/>
                    </a:lnTo>
                    <a:lnTo>
                      <a:pt x="3834617" y="431817"/>
                    </a:lnTo>
                    <a:lnTo>
                      <a:pt x="3782788" y="417472"/>
                    </a:lnTo>
                    <a:lnTo>
                      <a:pt x="3728297" y="405257"/>
                    </a:lnTo>
                    <a:lnTo>
                      <a:pt x="3671676" y="395386"/>
                    </a:lnTo>
                    <a:lnTo>
                      <a:pt x="3613457" y="388071"/>
                    </a:lnTo>
                    <a:lnTo>
                      <a:pt x="3554174" y="383526"/>
                    </a:lnTo>
                    <a:lnTo>
                      <a:pt x="3494358" y="381964"/>
                    </a:lnTo>
                    <a:lnTo>
                      <a:pt x="3430283" y="383671"/>
                    </a:lnTo>
                    <a:lnTo>
                      <a:pt x="3366863" y="388628"/>
                    </a:lnTo>
                    <a:lnTo>
                      <a:pt x="3304753" y="396584"/>
                    </a:lnTo>
                    <a:lnTo>
                      <a:pt x="3244608" y="407289"/>
                    </a:lnTo>
                    <a:lnTo>
                      <a:pt x="3187083" y="420494"/>
                    </a:lnTo>
                    <a:lnTo>
                      <a:pt x="3132832" y="435948"/>
                    </a:lnTo>
                    <a:lnTo>
                      <a:pt x="3082511" y="453401"/>
                    </a:lnTo>
                    <a:lnTo>
                      <a:pt x="3036775" y="472604"/>
                    </a:lnTo>
                    <a:lnTo>
                      <a:pt x="2996278" y="493306"/>
                    </a:lnTo>
                    <a:lnTo>
                      <a:pt x="2961675" y="515258"/>
                    </a:lnTo>
                    <a:lnTo>
                      <a:pt x="2912774" y="561911"/>
                    </a:lnTo>
                    <a:lnTo>
                      <a:pt x="2899784" y="586112"/>
                    </a:lnTo>
                    <a:lnTo>
                      <a:pt x="2895309" y="610564"/>
                    </a:lnTo>
                  </a:path>
                  <a:path w="4093845" h="621664">
                    <a:moveTo>
                      <a:pt x="4093407" y="621646"/>
                    </a:moveTo>
                    <a:lnTo>
                      <a:pt x="4083943" y="582226"/>
                    </a:lnTo>
                    <a:lnTo>
                      <a:pt x="4056512" y="543239"/>
                    </a:lnTo>
                    <a:lnTo>
                      <a:pt x="4012549" y="505120"/>
                    </a:lnTo>
                    <a:lnTo>
                      <a:pt x="3953493" y="468300"/>
                    </a:lnTo>
                    <a:lnTo>
                      <a:pt x="3918754" y="450513"/>
                    </a:lnTo>
                    <a:lnTo>
                      <a:pt x="3880781" y="433214"/>
                    </a:lnTo>
                    <a:lnTo>
                      <a:pt x="3839754" y="416456"/>
                    </a:lnTo>
                    <a:lnTo>
                      <a:pt x="3795851" y="400295"/>
                    </a:lnTo>
                    <a:lnTo>
                      <a:pt x="3749253" y="384783"/>
                    </a:lnTo>
                    <a:lnTo>
                      <a:pt x="3700140" y="369976"/>
                    </a:lnTo>
                    <a:lnTo>
                      <a:pt x="3648690" y="355927"/>
                    </a:lnTo>
                    <a:lnTo>
                      <a:pt x="3595085" y="342691"/>
                    </a:lnTo>
                    <a:lnTo>
                      <a:pt x="3539503" y="330321"/>
                    </a:lnTo>
                    <a:lnTo>
                      <a:pt x="3482124" y="318873"/>
                    </a:lnTo>
                    <a:lnTo>
                      <a:pt x="3423128" y="308399"/>
                    </a:lnTo>
                    <a:lnTo>
                      <a:pt x="3362694" y="298955"/>
                    </a:lnTo>
                    <a:lnTo>
                      <a:pt x="3301003" y="290594"/>
                    </a:lnTo>
                    <a:lnTo>
                      <a:pt x="3238233" y="283371"/>
                    </a:lnTo>
                    <a:lnTo>
                      <a:pt x="3174566" y="277340"/>
                    </a:lnTo>
                    <a:lnTo>
                      <a:pt x="3110179" y="272555"/>
                    </a:lnTo>
                    <a:lnTo>
                      <a:pt x="3045253" y="269070"/>
                    </a:lnTo>
                    <a:lnTo>
                      <a:pt x="2979968" y="266939"/>
                    </a:lnTo>
                    <a:lnTo>
                      <a:pt x="2914504" y="266217"/>
                    </a:lnTo>
                    <a:lnTo>
                      <a:pt x="2849039" y="266916"/>
                    </a:lnTo>
                    <a:lnTo>
                      <a:pt x="2783754" y="268981"/>
                    </a:lnTo>
                    <a:lnTo>
                      <a:pt x="2718828" y="272357"/>
                    </a:lnTo>
                    <a:lnTo>
                      <a:pt x="2654442" y="276993"/>
                    </a:lnTo>
                    <a:lnTo>
                      <a:pt x="2590774" y="282836"/>
                    </a:lnTo>
                    <a:lnTo>
                      <a:pt x="2528005" y="289834"/>
                    </a:lnTo>
                    <a:lnTo>
                      <a:pt x="2466314" y="297934"/>
                    </a:lnTo>
                    <a:lnTo>
                      <a:pt x="2405880" y="307084"/>
                    </a:lnTo>
                    <a:lnTo>
                      <a:pt x="2346884" y="317231"/>
                    </a:lnTo>
                    <a:lnTo>
                      <a:pt x="2289505" y="328323"/>
                    </a:lnTo>
                    <a:lnTo>
                      <a:pt x="2233923" y="340306"/>
                    </a:lnTo>
                    <a:lnTo>
                      <a:pt x="2180318" y="353130"/>
                    </a:lnTo>
                    <a:lnTo>
                      <a:pt x="2128868" y="366741"/>
                    </a:lnTo>
                    <a:lnTo>
                      <a:pt x="2079755" y="381087"/>
                    </a:lnTo>
                    <a:lnTo>
                      <a:pt x="2033157" y="396114"/>
                    </a:lnTo>
                    <a:lnTo>
                      <a:pt x="1989254" y="411772"/>
                    </a:lnTo>
                    <a:lnTo>
                      <a:pt x="1948227" y="428007"/>
                    </a:lnTo>
                    <a:lnTo>
                      <a:pt x="1910254" y="444767"/>
                    </a:lnTo>
                    <a:lnTo>
                      <a:pt x="1875515" y="461999"/>
                    </a:lnTo>
                    <a:lnTo>
                      <a:pt x="1816459" y="497671"/>
                    </a:lnTo>
                    <a:lnTo>
                      <a:pt x="1772496" y="534602"/>
                    </a:lnTo>
                    <a:lnTo>
                      <a:pt x="1745065" y="572373"/>
                    </a:lnTo>
                    <a:lnTo>
                      <a:pt x="1737997" y="591442"/>
                    </a:lnTo>
                    <a:lnTo>
                      <a:pt x="1735602" y="610564"/>
                    </a:lnTo>
                  </a:path>
                  <a:path w="4093845" h="621664">
                    <a:moveTo>
                      <a:pt x="4093407" y="621646"/>
                    </a:moveTo>
                    <a:lnTo>
                      <a:pt x="4087926" y="581990"/>
                    </a:lnTo>
                    <a:lnTo>
                      <a:pt x="4071801" y="542478"/>
                    </a:lnTo>
                    <a:lnTo>
                      <a:pt x="4045503" y="503254"/>
                    </a:lnTo>
                    <a:lnTo>
                      <a:pt x="4009506" y="464460"/>
                    </a:lnTo>
                    <a:lnTo>
                      <a:pt x="3964284" y="426242"/>
                    </a:lnTo>
                    <a:lnTo>
                      <a:pt x="3910309" y="388742"/>
                    </a:lnTo>
                    <a:lnTo>
                      <a:pt x="3848054" y="352104"/>
                    </a:lnTo>
                    <a:lnTo>
                      <a:pt x="3813969" y="334153"/>
                    </a:lnTo>
                    <a:lnTo>
                      <a:pt x="3777992" y="316472"/>
                    </a:lnTo>
                    <a:lnTo>
                      <a:pt x="3740182" y="299078"/>
                    </a:lnTo>
                    <a:lnTo>
                      <a:pt x="3700597" y="281989"/>
                    </a:lnTo>
                    <a:lnTo>
                      <a:pt x="3659298" y="265224"/>
                    </a:lnTo>
                    <a:lnTo>
                      <a:pt x="3616342" y="248800"/>
                    </a:lnTo>
                    <a:lnTo>
                      <a:pt x="3571790" y="232736"/>
                    </a:lnTo>
                    <a:lnTo>
                      <a:pt x="3525700" y="217048"/>
                    </a:lnTo>
                    <a:lnTo>
                      <a:pt x="3478132" y="201756"/>
                    </a:lnTo>
                    <a:lnTo>
                      <a:pt x="3429144" y="186877"/>
                    </a:lnTo>
                    <a:lnTo>
                      <a:pt x="3378796" y="172429"/>
                    </a:lnTo>
                    <a:lnTo>
                      <a:pt x="3327147" y="158430"/>
                    </a:lnTo>
                    <a:lnTo>
                      <a:pt x="3274256" y="144898"/>
                    </a:lnTo>
                    <a:lnTo>
                      <a:pt x="3220182" y="131851"/>
                    </a:lnTo>
                    <a:lnTo>
                      <a:pt x="3164984" y="119308"/>
                    </a:lnTo>
                    <a:lnTo>
                      <a:pt x="3108722" y="107285"/>
                    </a:lnTo>
                    <a:lnTo>
                      <a:pt x="3051455" y="95800"/>
                    </a:lnTo>
                    <a:lnTo>
                      <a:pt x="2993241" y="84873"/>
                    </a:lnTo>
                    <a:lnTo>
                      <a:pt x="2934141" y="74521"/>
                    </a:lnTo>
                    <a:lnTo>
                      <a:pt x="2874212" y="64761"/>
                    </a:lnTo>
                    <a:lnTo>
                      <a:pt x="2813514" y="55612"/>
                    </a:lnTo>
                    <a:lnTo>
                      <a:pt x="2752107" y="47092"/>
                    </a:lnTo>
                    <a:lnTo>
                      <a:pt x="2690049" y="39218"/>
                    </a:lnTo>
                    <a:lnTo>
                      <a:pt x="2627400" y="32009"/>
                    </a:lnTo>
                    <a:lnTo>
                      <a:pt x="2564219" y="25483"/>
                    </a:lnTo>
                    <a:lnTo>
                      <a:pt x="2500564" y="19657"/>
                    </a:lnTo>
                    <a:lnTo>
                      <a:pt x="2436496" y="14549"/>
                    </a:lnTo>
                    <a:lnTo>
                      <a:pt x="2372072" y="10178"/>
                    </a:lnTo>
                    <a:lnTo>
                      <a:pt x="2307353" y="6562"/>
                    </a:lnTo>
                    <a:lnTo>
                      <a:pt x="2242397" y="3718"/>
                    </a:lnTo>
                    <a:lnTo>
                      <a:pt x="2177264" y="1664"/>
                    </a:lnTo>
                    <a:lnTo>
                      <a:pt x="2112013" y="419"/>
                    </a:lnTo>
                    <a:lnTo>
                      <a:pt x="2046703" y="0"/>
                    </a:lnTo>
                    <a:lnTo>
                      <a:pt x="1981392" y="411"/>
                    </a:lnTo>
                    <a:lnTo>
                      <a:pt x="1916141" y="1634"/>
                    </a:lnTo>
                    <a:lnTo>
                      <a:pt x="1851008" y="3651"/>
                    </a:lnTo>
                    <a:lnTo>
                      <a:pt x="1786052" y="6445"/>
                    </a:lnTo>
                    <a:lnTo>
                      <a:pt x="1721333" y="9997"/>
                    </a:lnTo>
                    <a:lnTo>
                      <a:pt x="1656910" y="14290"/>
                    </a:lnTo>
                    <a:lnTo>
                      <a:pt x="1592841" y="19306"/>
                    </a:lnTo>
                    <a:lnTo>
                      <a:pt x="1529187" y="25028"/>
                    </a:lnTo>
                    <a:lnTo>
                      <a:pt x="1466005" y="31438"/>
                    </a:lnTo>
                    <a:lnTo>
                      <a:pt x="1403356" y="38519"/>
                    </a:lnTo>
                    <a:lnTo>
                      <a:pt x="1341299" y="46252"/>
                    </a:lnTo>
                    <a:lnTo>
                      <a:pt x="1279891" y="54621"/>
                    </a:lnTo>
                    <a:lnTo>
                      <a:pt x="1219194" y="63606"/>
                    </a:lnTo>
                    <a:lnTo>
                      <a:pt x="1159265" y="73192"/>
                    </a:lnTo>
                    <a:lnTo>
                      <a:pt x="1100164" y="83360"/>
                    </a:lnTo>
                    <a:lnTo>
                      <a:pt x="1041951" y="94093"/>
                    </a:lnTo>
                    <a:lnTo>
                      <a:pt x="984683" y="105372"/>
                    </a:lnTo>
                    <a:lnTo>
                      <a:pt x="928421" y="117181"/>
                    </a:lnTo>
                    <a:lnTo>
                      <a:pt x="873224" y="129501"/>
                    </a:lnTo>
                    <a:lnTo>
                      <a:pt x="819150" y="142315"/>
                    </a:lnTo>
                    <a:lnTo>
                      <a:pt x="766259" y="155606"/>
                    </a:lnTo>
                    <a:lnTo>
                      <a:pt x="714610" y="169355"/>
                    </a:lnTo>
                    <a:lnTo>
                      <a:pt x="664262" y="183546"/>
                    </a:lnTo>
                    <a:lnTo>
                      <a:pt x="615274" y="198159"/>
                    </a:lnTo>
                    <a:lnTo>
                      <a:pt x="567706" y="213179"/>
                    </a:lnTo>
                    <a:lnTo>
                      <a:pt x="521616" y="228587"/>
                    </a:lnTo>
                    <a:lnTo>
                      <a:pt x="477064" y="244365"/>
                    </a:lnTo>
                    <a:lnTo>
                      <a:pt x="434108" y="260496"/>
                    </a:lnTo>
                    <a:lnTo>
                      <a:pt x="392809" y="276962"/>
                    </a:lnTo>
                    <a:lnTo>
                      <a:pt x="353224" y="293746"/>
                    </a:lnTo>
                    <a:lnTo>
                      <a:pt x="315414" y="310830"/>
                    </a:lnTo>
                    <a:lnTo>
                      <a:pt x="279437" y="328196"/>
                    </a:lnTo>
                    <a:lnTo>
                      <a:pt x="245352" y="345827"/>
                    </a:lnTo>
                    <a:lnTo>
                      <a:pt x="183098" y="381812"/>
                    </a:lnTo>
                    <a:lnTo>
                      <a:pt x="129122" y="418643"/>
                    </a:lnTo>
                    <a:lnTo>
                      <a:pt x="83900" y="456180"/>
                    </a:lnTo>
                    <a:lnTo>
                      <a:pt x="47903" y="494282"/>
                    </a:lnTo>
                    <a:lnTo>
                      <a:pt x="21605" y="532807"/>
                    </a:lnTo>
                    <a:lnTo>
                      <a:pt x="5480" y="571615"/>
                    </a:lnTo>
                    <a:lnTo>
                      <a:pt x="1379" y="591080"/>
                    </a:lnTo>
                    <a:lnTo>
                      <a:pt x="0" y="610564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66">
                <a:extLst>
                  <a:ext uri="{FF2B5EF4-FFF2-40B4-BE49-F238E27FC236}">
                    <a16:creationId xmlns:a16="http://schemas.microsoft.com/office/drawing/2014/main" id="{20FC0D1A-9C4B-4E32-8388-662C6279A84F}"/>
                  </a:ext>
                </a:extLst>
              </p:cNvPr>
              <p:cNvSpPr/>
              <p:nvPr/>
            </p:nvSpPr>
            <p:spPr>
              <a:xfrm>
                <a:off x="4279803" y="2998819"/>
                <a:ext cx="356235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356235" h="342900">
                    <a:moveTo>
                      <a:pt x="355794" y="0"/>
                    </a:moveTo>
                    <a:lnTo>
                      <a:pt x="0" y="0"/>
                    </a:lnTo>
                    <a:lnTo>
                      <a:pt x="0" y="342900"/>
                    </a:lnTo>
                    <a:lnTo>
                      <a:pt x="355794" y="342900"/>
                    </a:lnTo>
                    <a:lnTo>
                      <a:pt x="355794" y="0"/>
                    </a:lnTo>
                    <a:close/>
                  </a:path>
                </a:pathLst>
              </a:custGeom>
              <a:solidFill>
                <a:srgbClr val="D3F2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67">
                <a:extLst>
                  <a:ext uri="{FF2B5EF4-FFF2-40B4-BE49-F238E27FC236}">
                    <a16:creationId xmlns:a16="http://schemas.microsoft.com/office/drawing/2014/main" id="{1CA5D0DB-D428-4C57-8916-72E08CF6FF0E}"/>
                  </a:ext>
                </a:extLst>
              </p:cNvPr>
              <p:cNvSpPr/>
              <p:nvPr/>
            </p:nvSpPr>
            <p:spPr>
              <a:xfrm>
                <a:off x="1649577" y="3326142"/>
                <a:ext cx="5278120" cy="826769"/>
              </a:xfrm>
              <a:custGeom>
                <a:avLst/>
                <a:gdLst/>
                <a:ahLst/>
                <a:cxnLst/>
                <a:rect l="l" t="t" r="r" b="b"/>
                <a:pathLst>
                  <a:path w="5278120" h="826770">
                    <a:moveTo>
                      <a:pt x="2808122" y="15582"/>
                    </a:moveTo>
                    <a:lnTo>
                      <a:pt x="2724366" y="0"/>
                    </a:lnTo>
                    <a:lnTo>
                      <a:pt x="2732646" y="28867"/>
                    </a:lnTo>
                    <a:lnTo>
                      <a:pt x="2724213" y="30340"/>
                    </a:lnTo>
                    <a:lnTo>
                      <a:pt x="2726893" y="33959"/>
                    </a:lnTo>
                    <a:lnTo>
                      <a:pt x="0" y="817257"/>
                    </a:lnTo>
                    <a:lnTo>
                      <a:pt x="2641" y="826414"/>
                    </a:lnTo>
                    <a:lnTo>
                      <a:pt x="2732938" y="42138"/>
                    </a:lnTo>
                    <a:lnTo>
                      <a:pt x="2738666" y="49860"/>
                    </a:lnTo>
                    <a:lnTo>
                      <a:pt x="2741333" y="59143"/>
                    </a:lnTo>
                    <a:lnTo>
                      <a:pt x="1717382" y="818007"/>
                    </a:lnTo>
                    <a:lnTo>
                      <a:pt x="1723047" y="825665"/>
                    </a:lnTo>
                    <a:lnTo>
                      <a:pt x="2744152" y="68922"/>
                    </a:lnTo>
                    <a:lnTo>
                      <a:pt x="2745397" y="73240"/>
                    </a:lnTo>
                    <a:lnTo>
                      <a:pt x="2751696" y="67449"/>
                    </a:lnTo>
                    <a:lnTo>
                      <a:pt x="2769578" y="91567"/>
                    </a:lnTo>
                    <a:lnTo>
                      <a:pt x="2790875" y="49568"/>
                    </a:lnTo>
                    <a:lnTo>
                      <a:pt x="2808122" y="15582"/>
                    </a:lnTo>
                    <a:close/>
                  </a:path>
                  <a:path w="5278120" h="826770">
                    <a:moveTo>
                      <a:pt x="5277599" y="817308"/>
                    </a:moveTo>
                    <a:lnTo>
                      <a:pt x="2882023" y="34721"/>
                    </a:lnTo>
                    <a:lnTo>
                      <a:pt x="2883319" y="30772"/>
                    </a:lnTo>
                    <a:lnTo>
                      <a:pt x="2892387" y="3022"/>
                    </a:lnTo>
                    <a:lnTo>
                      <a:pt x="2808122" y="15582"/>
                    </a:lnTo>
                    <a:lnTo>
                      <a:pt x="2868714" y="75463"/>
                    </a:lnTo>
                    <a:lnTo>
                      <a:pt x="2879064" y="43776"/>
                    </a:lnTo>
                    <a:lnTo>
                      <a:pt x="5274640" y="826363"/>
                    </a:lnTo>
                    <a:lnTo>
                      <a:pt x="5277599" y="8173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68">
                <a:extLst>
                  <a:ext uri="{FF2B5EF4-FFF2-40B4-BE49-F238E27FC236}">
                    <a16:creationId xmlns:a16="http://schemas.microsoft.com/office/drawing/2014/main" id="{27C4DDA9-D95A-4468-8651-1D329DDCBA32}"/>
                  </a:ext>
                </a:extLst>
              </p:cNvPr>
              <p:cNvSpPr/>
              <p:nvPr/>
            </p:nvSpPr>
            <p:spPr>
              <a:xfrm>
                <a:off x="4457700" y="3318662"/>
                <a:ext cx="4204970" cy="834390"/>
              </a:xfrm>
              <a:custGeom>
                <a:avLst/>
                <a:gdLst/>
                <a:ahLst/>
                <a:cxnLst/>
                <a:rect l="l" t="t" r="r" b="b"/>
                <a:pathLst>
                  <a:path w="4204970" h="834389">
                    <a:moveTo>
                      <a:pt x="4204500" y="824636"/>
                    </a:moveTo>
                    <a:lnTo>
                      <a:pt x="75730" y="32740"/>
                    </a:lnTo>
                    <a:lnTo>
                      <a:pt x="76187" y="30353"/>
                    </a:lnTo>
                    <a:lnTo>
                      <a:pt x="82003" y="0"/>
                    </a:lnTo>
                    <a:lnTo>
                      <a:pt x="0" y="23063"/>
                    </a:lnTo>
                    <a:lnTo>
                      <a:pt x="18542" y="106210"/>
                    </a:lnTo>
                    <a:lnTo>
                      <a:pt x="44399" y="85166"/>
                    </a:lnTo>
                    <a:lnTo>
                      <a:pt x="652500" y="832319"/>
                    </a:lnTo>
                    <a:lnTo>
                      <a:pt x="659892" y="826312"/>
                    </a:lnTo>
                    <a:lnTo>
                      <a:pt x="51790" y="79159"/>
                    </a:lnTo>
                    <a:lnTo>
                      <a:pt x="62204" y="70675"/>
                    </a:lnTo>
                    <a:lnTo>
                      <a:pt x="67652" y="74828"/>
                    </a:lnTo>
                    <a:lnTo>
                      <a:pt x="69596" y="64668"/>
                    </a:lnTo>
                    <a:lnTo>
                      <a:pt x="77647" y="58115"/>
                    </a:lnTo>
                    <a:lnTo>
                      <a:pt x="71399" y="55308"/>
                    </a:lnTo>
                    <a:lnTo>
                      <a:pt x="73939" y="42087"/>
                    </a:lnTo>
                    <a:lnTo>
                      <a:pt x="4202696" y="833996"/>
                    </a:lnTo>
                    <a:lnTo>
                      <a:pt x="4204500" y="82463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69">
                <a:extLst>
                  <a:ext uri="{FF2B5EF4-FFF2-40B4-BE49-F238E27FC236}">
                    <a16:creationId xmlns:a16="http://schemas.microsoft.com/office/drawing/2014/main" id="{979B036A-2660-4694-B474-A3A422C508A2}"/>
                  </a:ext>
                </a:extLst>
              </p:cNvPr>
              <p:cNvSpPr/>
              <p:nvPr/>
            </p:nvSpPr>
            <p:spPr>
              <a:xfrm>
                <a:off x="4021891" y="4019099"/>
                <a:ext cx="546100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46100" h="133985">
                    <a:moveTo>
                      <a:pt x="0" y="133802"/>
                    </a:moveTo>
                    <a:lnTo>
                      <a:pt x="30245" y="78018"/>
                    </a:lnTo>
                    <a:lnTo>
                      <a:pt x="64469" y="53052"/>
                    </a:lnTo>
                    <a:lnTo>
                      <a:pt x="108245" y="31597"/>
                    </a:lnTo>
                    <a:lnTo>
                      <a:pt x="159184" y="14823"/>
                    </a:lnTo>
                    <a:lnTo>
                      <a:pt x="214899" y="3900"/>
                    </a:lnTo>
                    <a:lnTo>
                      <a:pt x="273001" y="0"/>
                    </a:lnTo>
                    <a:lnTo>
                      <a:pt x="331103" y="3577"/>
                    </a:lnTo>
                    <a:lnTo>
                      <a:pt x="386818" y="13595"/>
                    </a:lnTo>
                    <a:lnTo>
                      <a:pt x="437757" y="28980"/>
                    </a:lnTo>
                    <a:lnTo>
                      <a:pt x="481533" y="48658"/>
                    </a:lnTo>
                    <a:lnTo>
                      <a:pt x="515757" y="71557"/>
                    </a:lnTo>
                    <a:lnTo>
                      <a:pt x="538043" y="96601"/>
                    </a:lnTo>
                    <a:lnTo>
                      <a:pt x="546003" y="12272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0">
                <a:extLst>
                  <a:ext uri="{FF2B5EF4-FFF2-40B4-BE49-F238E27FC236}">
                    <a16:creationId xmlns:a16="http://schemas.microsoft.com/office/drawing/2014/main" id="{F5557505-CAD9-4E1F-8C64-C198B6C1D0F8}"/>
                  </a:ext>
                </a:extLst>
              </p:cNvPr>
              <p:cNvSpPr/>
              <p:nvPr/>
            </p:nvSpPr>
            <p:spPr>
              <a:xfrm>
                <a:off x="3530397" y="3004984"/>
                <a:ext cx="1854835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854835" h="342900">
                    <a:moveTo>
                      <a:pt x="355803" y="0"/>
                    </a:moveTo>
                    <a:lnTo>
                      <a:pt x="0" y="0"/>
                    </a:lnTo>
                    <a:lnTo>
                      <a:pt x="0" y="342900"/>
                    </a:lnTo>
                    <a:lnTo>
                      <a:pt x="355803" y="342900"/>
                    </a:lnTo>
                    <a:lnTo>
                      <a:pt x="355803" y="0"/>
                    </a:lnTo>
                    <a:close/>
                  </a:path>
                  <a:path w="1854835" h="342900">
                    <a:moveTo>
                      <a:pt x="1854593" y="0"/>
                    </a:moveTo>
                    <a:lnTo>
                      <a:pt x="1498803" y="0"/>
                    </a:lnTo>
                    <a:lnTo>
                      <a:pt x="1498803" y="342900"/>
                    </a:lnTo>
                    <a:lnTo>
                      <a:pt x="1854593" y="342900"/>
                    </a:lnTo>
                    <a:lnTo>
                      <a:pt x="1854593" y="0"/>
                    </a:lnTo>
                    <a:close/>
                  </a:path>
                </a:pathLst>
              </a:custGeom>
              <a:solidFill>
                <a:srgbClr val="D3F2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2" name="object 71">
              <a:extLst>
                <a:ext uri="{FF2B5EF4-FFF2-40B4-BE49-F238E27FC236}">
                  <a16:creationId xmlns:a16="http://schemas.microsoft.com/office/drawing/2014/main" id="{B95E5A02-4106-4A85-B234-65C32D0344DC}"/>
                </a:ext>
              </a:extLst>
            </p:cNvPr>
            <p:cNvSpPr txBox="1"/>
            <p:nvPr/>
          </p:nvSpPr>
          <p:spPr>
            <a:xfrm>
              <a:off x="3865462" y="2579623"/>
              <a:ext cx="1835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…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3" name="object 72">
              <a:extLst>
                <a:ext uri="{FF2B5EF4-FFF2-40B4-BE49-F238E27FC236}">
                  <a16:creationId xmlns:a16="http://schemas.microsoft.com/office/drawing/2014/main" id="{1F399E7D-AB08-4533-9D09-A177BBE352E2}"/>
                </a:ext>
              </a:extLst>
            </p:cNvPr>
            <p:cNvSpPr txBox="1"/>
            <p:nvPr/>
          </p:nvSpPr>
          <p:spPr>
            <a:xfrm>
              <a:off x="4626497" y="2579623"/>
              <a:ext cx="1835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…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54" name="object 73">
              <a:extLst>
                <a:ext uri="{FF2B5EF4-FFF2-40B4-BE49-F238E27FC236}">
                  <a16:creationId xmlns:a16="http://schemas.microsoft.com/office/drawing/2014/main" id="{9DB1D5E7-E96D-41C7-B733-AA6009658A51}"/>
                </a:ext>
              </a:extLst>
            </p:cNvPr>
            <p:cNvSpPr txBox="1"/>
            <p:nvPr/>
          </p:nvSpPr>
          <p:spPr>
            <a:xfrm>
              <a:off x="2974339" y="2604008"/>
              <a:ext cx="29464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Calibri"/>
                  <a:cs typeface="Calibri"/>
                </a:rPr>
                <a:t>h</a:t>
              </a:r>
              <a:r>
                <a:rPr sz="1800" i="1" spc="-7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x</a:t>
              </a:r>
              <a:endParaRPr sz="18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02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8 Pre-Trained NLP Models Developers Must Know">
            <a:extLst>
              <a:ext uri="{FF2B5EF4-FFF2-40B4-BE49-F238E27FC236}">
                <a16:creationId xmlns:a16="http://schemas.microsoft.com/office/drawing/2014/main" id="{F9385DBD-0105-406F-BFD8-CC46A8BB0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636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894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A0FB6E-BAEE-4DD5-A83E-E89DA72F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42" y="1947840"/>
            <a:ext cx="3733485" cy="38754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A9CAB9-C44C-4FFE-B6C0-C52C6F36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02" y="5638800"/>
            <a:ext cx="4572000" cy="887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3A6E2-F381-4F09-85D0-13B6506FAA56}"/>
              </a:ext>
            </a:extLst>
          </p:cNvPr>
          <p:cNvSpPr/>
          <p:nvPr/>
        </p:nvSpPr>
        <p:spPr>
          <a:xfrm>
            <a:off x="152400" y="76200"/>
            <a:ext cx="40382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Transformer</a:t>
            </a:r>
            <a:endParaRPr lang="zh-CN" altLang="en-US" sz="48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E8A5419-FC9E-4692-9936-96ABA55273CD}"/>
              </a:ext>
            </a:extLst>
          </p:cNvPr>
          <p:cNvSpPr txBox="1"/>
          <p:nvPr/>
        </p:nvSpPr>
        <p:spPr>
          <a:xfrm>
            <a:off x="208367" y="1177498"/>
            <a:ext cx="8727266" cy="500040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FontTx/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Transformer——</a:t>
            </a:r>
            <a:r>
              <a:rPr lang="en-US" altLang="zh-CN" spc="-9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pc="-9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模块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7DE76E-E880-41DA-8A30-00625916E802}"/>
              </a:ext>
            </a:extLst>
          </p:cNvPr>
          <p:cNvSpPr txBox="1"/>
          <p:nvPr/>
        </p:nvSpPr>
        <p:spPr>
          <a:xfrm>
            <a:off x="5943600" y="3733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能够完全并行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361E2A-8303-4573-9E35-5878C0DF2D97}"/>
              </a:ext>
            </a:extLst>
          </p:cNvPr>
          <p:cNvSpPr/>
          <p:nvPr/>
        </p:nvSpPr>
        <p:spPr bwMode="auto">
          <a:xfrm>
            <a:off x="5181600" y="5715000"/>
            <a:ext cx="723427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449655D-875D-4083-90D5-E85F71BE1342}"/>
              </a:ext>
            </a:extLst>
          </p:cNvPr>
          <p:cNvCxnSpPr>
            <a:cxnSpLocks/>
          </p:cNvCxnSpPr>
          <p:nvPr/>
        </p:nvCxnSpPr>
        <p:spPr bwMode="auto">
          <a:xfrm flipV="1">
            <a:off x="5943600" y="5486400"/>
            <a:ext cx="838200" cy="3368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7EDD0D6-1CA9-4502-9D64-864F24CC34DF}"/>
              </a:ext>
            </a:extLst>
          </p:cNvPr>
          <p:cNvSpPr txBox="1"/>
          <p:nvPr/>
        </p:nvSpPr>
        <p:spPr>
          <a:xfrm>
            <a:off x="6753428" y="519283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Attention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权重，在自中自注意力中就是输入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之间的相关性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376924-F9DA-4B97-B9A5-836FC6FAC2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19200" y="4910161"/>
            <a:ext cx="1482434" cy="1113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F66E34E-96F1-425B-A2C0-32892D86A6FC}"/>
              </a:ext>
            </a:extLst>
          </p:cNvPr>
          <p:cNvSpPr txBox="1"/>
          <p:nvPr/>
        </p:nvSpPr>
        <p:spPr>
          <a:xfrm>
            <a:off x="264334" y="3838142"/>
            <a:ext cx="2631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Q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V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来自同一个序列时就是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self attention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，当来自两个不同的序列时就是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cross attention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869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3A6E2-F381-4F09-85D0-13B6506FAA56}"/>
              </a:ext>
            </a:extLst>
          </p:cNvPr>
          <p:cNvSpPr/>
          <p:nvPr/>
        </p:nvSpPr>
        <p:spPr>
          <a:xfrm>
            <a:off x="152400" y="76200"/>
            <a:ext cx="40382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Transformer</a:t>
            </a:r>
            <a:endParaRPr lang="zh-CN" altLang="en-US" sz="48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E8A5419-FC9E-4692-9936-96ABA55273CD}"/>
              </a:ext>
            </a:extLst>
          </p:cNvPr>
          <p:cNvSpPr txBox="1"/>
          <p:nvPr/>
        </p:nvSpPr>
        <p:spPr>
          <a:xfrm>
            <a:off x="264334" y="1447800"/>
            <a:ext cx="8727266" cy="500040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FontTx/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Transformer——</a:t>
            </a:r>
            <a:r>
              <a:rPr lang="en-US" altLang="zh-CN" spc="-9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pc="-9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模块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36650-8C68-466C-9D65-33D09F1E0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0" y="2231220"/>
            <a:ext cx="7640930" cy="3733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96A7E8-488C-4A08-A2BD-CF60EC382E53}"/>
              </a:ext>
            </a:extLst>
          </p:cNvPr>
          <p:cNvSpPr txBox="1"/>
          <p:nvPr/>
        </p:nvSpPr>
        <p:spPr>
          <a:xfrm>
            <a:off x="6096000" y="3228945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多头自注意力可视化</a:t>
            </a:r>
          </a:p>
        </p:txBody>
      </p:sp>
    </p:spTree>
    <p:extLst>
      <p:ext uri="{BB962C8B-B14F-4D97-AF65-F5344CB8AC3E}">
        <p14:creationId xmlns:p14="http://schemas.microsoft.com/office/powerpoint/2010/main" val="4064642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3A6E2-F381-4F09-85D0-13B6506FAA56}"/>
              </a:ext>
            </a:extLst>
          </p:cNvPr>
          <p:cNvSpPr/>
          <p:nvPr/>
        </p:nvSpPr>
        <p:spPr>
          <a:xfrm>
            <a:off x="152400" y="76200"/>
            <a:ext cx="40382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Transformer</a:t>
            </a:r>
            <a:endParaRPr lang="zh-CN" altLang="en-US" sz="48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E8A5419-FC9E-4692-9936-96ABA55273CD}"/>
              </a:ext>
            </a:extLst>
          </p:cNvPr>
          <p:cNvSpPr txBox="1"/>
          <p:nvPr/>
        </p:nvSpPr>
        <p:spPr>
          <a:xfrm>
            <a:off x="264334" y="1447800"/>
            <a:ext cx="8727266" cy="500040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FontTx/>
              <a:buChar char="•"/>
              <a:tabLst>
                <a:tab pos="318546" algn="l"/>
                <a:tab pos="319685" algn="l"/>
              </a:tabLst>
            </a:pPr>
            <a:r>
              <a:rPr lang="en-US" altLang="zh-CN" sz="2400" spc="-9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Transformer——</a:t>
            </a:r>
            <a:r>
              <a:rPr lang="en-US" altLang="zh-CN" spc="-9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MultiHead</a:t>
            </a:r>
            <a:r>
              <a:rPr lang="zh-CN" altLang="en-US" spc="-9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机制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5017D5-D0E2-43B6-940C-E8DA27135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87" y="1947840"/>
            <a:ext cx="3466795" cy="4191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68B315-111B-4BAE-8806-DF1662C7A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919363"/>
            <a:ext cx="4114800" cy="580553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5A3DB8D6-C58C-4E7C-BCB3-B9E0BE7F21D6}"/>
              </a:ext>
            </a:extLst>
          </p:cNvPr>
          <p:cNvSpPr txBox="1"/>
          <p:nvPr/>
        </p:nvSpPr>
        <p:spPr>
          <a:xfrm>
            <a:off x="5181600" y="2667000"/>
            <a:ext cx="4058118" cy="499912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tabLst>
                <a:tab pos="318546" algn="l"/>
                <a:tab pos="319685" algn="l"/>
              </a:tabLst>
            </a:pP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head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可以学习不同的知识</a:t>
            </a:r>
          </a:p>
        </p:txBody>
      </p:sp>
    </p:spTree>
    <p:extLst>
      <p:ext uri="{BB962C8B-B14F-4D97-AF65-F5344CB8AC3E}">
        <p14:creationId xmlns:p14="http://schemas.microsoft.com/office/powerpoint/2010/main" val="2776626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01CD04A-3D43-409E-BDA0-AF382409F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276" y="183956"/>
            <a:ext cx="32740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Encoder</a:t>
            </a:r>
            <a:r>
              <a:rPr sz="4000" spc="-6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Input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E407D8E-E15F-4275-B766-899430BF32C0}"/>
              </a:ext>
            </a:extLst>
          </p:cNvPr>
          <p:cNvSpPr txBox="1"/>
          <p:nvPr/>
        </p:nvSpPr>
        <p:spPr>
          <a:xfrm>
            <a:off x="228600" y="1630054"/>
            <a:ext cx="81451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Also </a:t>
            </a:r>
            <a:r>
              <a:rPr sz="2400" dirty="0">
                <a:latin typeface="Calibri"/>
                <a:cs typeface="Calibri"/>
              </a:rPr>
              <a:t>added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positional encoding </a:t>
            </a:r>
            <a:r>
              <a:rPr sz="2400" spc="-5" dirty="0">
                <a:latin typeface="Calibri"/>
                <a:cs typeface="Calibri"/>
              </a:rPr>
              <a:t>so same words </a:t>
            </a:r>
            <a:r>
              <a:rPr sz="2400" dirty="0">
                <a:latin typeface="Calibri"/>
                <a:cs typeface="Calibri"/>
              </a:rPr>
              <a:t>at different  </a:t>
            </a:r>
            <a:r>
              <a:rPr sz="2400" spc="-5" dirty="0">
                <a:latin typeface="Calibri"/>
                <a:cs typeface="Calibri"/>
              </a:rPr>
              <a:t>locations </a:t>
            </a:r>
            <a:r>
              <a:rPr sz="2400" dirty="0">
                <a:latin typeface="Calibri"/>
                <a:cs typeface="Calibri"/>
              </a:rPr>
              <a:t>have different </a:t>
            </a:r>
            <a:r>
              <a:rPr sz="2400" spc="-5" dirty="0">
                <a:latin typeface="Calibri"/>
                <a:cs typeface="Calibri"/>
              </a:rPr>
              <a:t>overall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representations: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370F511-F57C-47AB-961F-D5C338B97586}"/>
              </a:ext>
            </a:extLst>
          </p:cNvPr>
          <p:cNvSpPr/>
          <p:nvPr/>
        </p:nvSpPr>
        <p:spPr>
          <a:xfrm>
            <a:off x="1066800" y="2780613"/>
            <a:ext cx="4476515" cy="840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956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9450C1F-F6CF-448D-9A7F-4CEFD8C552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30315"/>
            <a:ext cx="670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Complete transformer</a:t>
            </a:r>
            <a:r>
              <a:rPr sz="4000" spc="-1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block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35679F5-A1D3-4AF4-B791-7A1DF47F7250}"/>
              </a:ext>
            </a:extLst>
          </p:cNvPr>
          <p:cNvSpPr txBox="1"/>
          <p:nvPr/>
        </p:nvSpPr>
        <p:spPr>
          <a:xfrm>
            <a:off x="383540" y="1020572"/>
            <a:ext cx="8127365" cy="39116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-5" dirty="0">
                <a:latin typeface="Calibri"/>
                <a:cs typeface="Calibri"/>
              </a:rPr>
              <a:t>Each block </a:t>
            </a:r>
            <a:r>
              <a:rPr sz="2400" dirty="0">
                <a:latin typeface="Calibri"/>
                <a:cs typeface="Calibri"/>
              </a:rPr>
              <a:t>has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“sublayers”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Multihead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attention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2-layer </a:t>
            </a:r>
            <a:r>
              <a:rPr sz="2400" dirty="0">
                <a:latin typeface="Calibri"/>
                <a:cs typeface="Calibri"/>
              </a:rPr>
              <a:t>feed-forward NNet </a:t>
            </a:r>
            <a:r>
              <a:rPr sz="2400" spc="-5" dirty="0">
                <a:latin typeface="Calibri"/>
                <a:cs typeface="Calibri"/>
              </a:rPr>
              <a:t>(with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ReLU)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Each of these two steps also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has:</a:t>
            </a:r>
            <a:endParaRPr sz="2400" dirty="0">
              <a:latin typeface="Calibri"/>
              <a:cs typeface="Calibri"/>
            </a:endParaRPr>
          </a:p>
          <a:p>
            <a:pPr marL="12700" marR="1871980">
              <a:lnSpc>
                <a:spcPts val="3500"/>
              </a:lnSpc>
              <a:spcBef>
                <a:spcPts val="130"/>
              </a:spcBef>
            </a:pPr>
            <a:r>
              <a:rPr sz="2400" spc="-5" dirty="0">
                <a:latin typeface="Calibri"/>
                <a:cs typeface="Calibri"/>
              </a:rPr>
              <a:t>Residual (short-circuit) connection </a:t>
            </a:r>
            <a:r>
              <a:rPr sz="2400" dirty="0">
                <a:latin typeface="Calibri"/>
                <a:cs typeface="Calibri"/>
              </a:rPr>
              <a:t>and LayerNorm  </a:t>
            </a:r>
            <a:r>
              <a:rPr sz="2400" spc="-5" dirty="0">
                <a:latin typeface="Calibri"/>
                <a:cs typeface="Calibri"/>
              </a:rPr>
              <a:t>LayerNorm(x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Sublayer(x))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265"/>
              </a:spcBef>
            </a:pPr>
            <a:r>
              <a:rPr sz="2400" dirty="0">
                <a:latin typeface="Calibri"/>
                <a:cs typeface="Calibri"/>
              </a:rPr>
              <a:t>Layernorm </a:t>
            </a:r>
            <a:r>
              <a:rPr sz="2400" spc="-5" dirty="0">
                <a:latin typeface="Calibri"/>
                <a:cs typeface="Calibri"/>
              </a:rPr>
              <a:t>changes input </a:t>
            </a:r>
            <a:r>
              <a:rPr sz="2400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have mean 0 and </a:t>
            </a:r>
            <a:r>
              <a:rPr sz="2400" spc="-5" dirty="0">
                <a:latin typeface="Calibri"/>
                <a:cs typeface="Calibri"/>
              </a:rPr>
              <a:t>variance </a:t>
            </a:r>
            <a:r>
              <a:rPr sz="2400" dirty="0">
                <a:latin typeface="Calibri"/>
                <a:cs typeface="Calibri"/>
              </a:rPr>
              <a:t>1  per layer </a:t>
            </a:r>
            <a:r>
              <a:rPr sz="2400" spc="-5" dirty="0">
                <a:latin typeface="Calibri"/>
                <a:cs typeface="Calibri"/>
              </a:rPr>
              <a:t>(and </a:t>
            </a:r>
            <a:r>
              <a:rPr sz="2400" dirty="0">
                <a:latin typeface="Calibri"/>
                <a:cs typeface="Calibri"/>
              </a:rPr>
              <a:t>adds </a:t>
            </a:r>
            <a:r>
              <a:rPr sz="2400" spc="-5" dirty="0">
                <a:latin typeface="Calibri"/>
                <a:cs typeface="Calibri"/>
              </a:rPr>
              <a:t>two more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parameters)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F8FEEEB-F63B-4B09-927E-C78D6AC806AA}"/>
              </a:ext>
            </a:extLst>
          </p:cNvPr>
          <p:cNvSpPr txBox="1"/>
          <p:nvPr/>
        </p:nvSpPr>
        <p:spPr>
          <a:xfrm>
            <a:off x="383540" y="6104635"/>
            <a:ext cx="7713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Layer </a:t>
            </a:r>
            <a:r>
              <a:rPr sz="1800" spc="-5" dirty="0">
                <a:latin typeface="Calibri"/>
                <a:cs typeface="Calibri"/>
              </a:rPr>
              <a:t>Normalization </a:t>
            </a:r>
            <a:r>
              <a:rPr sz="1800" dirty="0">
                <a:latin typeface="Calibri"/>
                <a:cs typeface="Calibri"/>
              </a:rPr>
              <a:t>by </a:t>
            </a:r>
            <a:r>
              <a:rPr sz="1800" spc="-5" dirty="0">
                <a:latin typeface="Calibri"/>
                <a:cs typeface="Calibri"/>
              </a:rPr>
              <a:t>Ba, Kiros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Hinton,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</a:rPr>
              <a:t>https://arxiv.org/pdf/1607.06450.pdf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5F00A8A-3A3A-4411-8E92-37E819B09A76}"/>
              </a:ext>
            </a:extLst>
          </p:cNvPr>
          <p:cNvSpPr/>
          <p:nvPr/>
        </p:nvSpPr>
        <p:spPr>
          <a:xfrm>
            <a:off x="6986340" y="1219752"/>
            <a:ext cx="1609606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12C0F3E-5172-4886-A5E1-C1EFA5861493}"/>
              </a:ext>
            </a:extLst>
          </p:cNvPr>
          <p:cNvSpPr/>
          <p:nvPr/>
        </p:nvSpPr>
        <p:spPr>
          <a:xfrm>
            <a:off x="541987" y="5105595"/>
            <a:ext cx="3272545" cy="637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5CB04F7-3D60-4BFB-B522-990DA73119C0}"/>
              </a:ext>
            </a:extLst>
          </p:cNvPr>
          <p:cNvSpPr/>
          <p:nvPr/>
        </p:nvSpPr>
        <p:spPr>
          <a:xfrm>
            <a:off x="4914406" y="5255932"/>
            <a:ext cx="2536526" cy="479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885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F42BF89-FB02-4EA2-8839-BEF555E31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540" y="170952"/>
            <a:ext cx="41884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1"/>
                </a:solidFill>
              </a:rPr>
              <a:t>Complete</a:t>
            </a:r>
            <a:r>
              <a:rPr sz="4000" spc="-4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Encoder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88C7F51-4D62-45D0-AF7F-A72A92013548}"/>
              </a:ext>
            </a:extLst>
          </p:cNvPr>
          <p:cNvSpPr txBox="1"/>
          <p:nvPr/>
        </p:nvSpPr>
        <p:spPr>
          <a:xfrm>
            <a:off x="383540" y="1544828"/>
            <a:ext cx="2822575" cy="11899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Blocks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repeated  6 </a:t>
            </a:r>
            <a:r>
              <a:rPr sz="2400" spc="-5" dirty="0">
                <a:latin typeface="Calibri"/>
                <a:cs typeface="Calibri"/>
              </a:rPr>
              <a:t>or more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(in vertical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stack)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B734FAF-FE8E-4FAC-9F14-8D802BD27A6C}"/>
              </a:ext>
            </a:extLst>
          </p:cNvPr>
          <p:cNvSpPr/>
          <p:nvPr/>
        </p:nvSpPr>
        <p:spPr>
          <a:xfrm>
            <a:off x="3752918" y="1594275"/>
            <a:ext cx="2427211" cy="4608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96FB4B0-37B5-460C-9FEB-19CB3DF39967}"/>
              </a:ext>
            </a:extLst>
          </p:cNvPr>
          <p:cNvSpPr/>
          <p:nvPr/>
        </p:nvSpPr>
        <p:spPr>
          <a:xfrm>
            <a:off x="6606441" y="-152018"/>
            <a:ext cx="1983644" cy="6649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74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46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5ACA363-44E9-4A57-AC7D-32DDA5BE4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540" y="224588"/>
            <a:ext cx="4417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Transformer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Decoder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427196C-5FC2-4DB2-ACE2-E95436DFB7E7}"/>
              </a:ext>
            </a:extLst>
          </p:cNvPr>
          <p:cNvSpPr txBox="1"/>
          <p:nvPr/>
        </p:nvSpPr>
        <p:spPr>
          <a:xfrm>
            <a:off x="383540" y="1046988"/>
            <a:ext cx="3804285" cy="10680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2 </a:t>
            </a:r>
            <a:r>
              <a:rPr sz="2000" spc="-5" dirty="0">
                <a:latin typeface="Calibri"/>
                <a:cs typeface="Calibri"/>
              </a:rPr>
              <a:t>sublayer changes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decoder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Masked </a:t>
            </a:r>
            <a:r>
              <a:rPr sz="2000" spc="-5" dirty="0">
                <a:latin typeface="Calibri"/>
                <a:cs typeface="Calibri"/>
              </a:rPr>
              <a:t>decoder </a:t>
            </a:r>
            <a:r>
              <a:rPr sz="2000" dirty="0">
                <a:latin typeface="Calibri"/>
                <a:cs typeface="Calibri"/>
              </a:rPr>
              <a:t>self-attention  </a:t>
            </a:r>
            <a:r>
              <a:rPr sz="2000" spc="-5" dirty="0">
                <a:latin typeface="Calibri"/>
                <a:cs typeface="Calibri"/>
              </a:rPr>
              <a:t>on previously generated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outputs: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1DEC2F5-C9C8-4799-BAA0-7B0A67008F48}"/>
              </a:ext>
            </a:extLst>
          </p:cNvPr>
          <p:cNvSpPr txBox="1"/>
          <p:nvPr/>
        </p:nvSpPr>
        <p:spPr>
          <a:xfrm>
            <a:off x="383540" y="3244596"/>
            <a:ext cx="32778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Encoder-Decoder Attention,  where queries come from  previous decoder layer and  keys and values come from  output of encoder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D415854-8E51-446E-9B7F-A6EAA58616C6}"/>
              </a:ext>
            </a:extLst>
          </p:cNvPr>
          <p:cNvSpPr/>
          <p:nvPr/>
        </p:nvSpPr>
        <p:spPr>
          <a:xfrm>
            <a:off x="4742226" y="484491"/>
            <a:ext cx="3959860" cy="597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CD0CB3E-216D-4CB5-986E-9C9C2FF3A1CD}"/>
              </a:ext>
            </a:extLst>
          </p:cNvPr>
          <p:cNvSpPr/>
          <p:nvPr/>
        </p:nvSpPr>
        <p:spPr>
          <a:xfrm>
            <a:off x="871378" y="2296345"/>
            <a:ext cx="2372327" cy="7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7B557F8-AD00-4977-9A2B-7392D3461850}"/>
              </a:ext>
            </a:extLst>
          </p:cNvPr>
          <p:cNvSpPr/>
          <p:nvPr/>
        </p:nvSpPr>
        <p:spPr>
          <a:xfrm>
            <a:off x="809319" y="5162057"/>
            <a:ext cx="2914812" cy="951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677FB29-0315-416C-B2BA-BF3021881B5F}"/>
              </a:ext>
            </a:extLst>
          </p:cNvPr>
          <p:cNvSpPr txBox="1"/>
          <p:nvPr/>
        </p:nvSpPr>
        <p:spPr>
          <a:xfrm>
            <a:off x="744809" y="6219092"/>
            <a:ext cx="29705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Blocks </a:t>
            </a:r>
            <a:r>
              <a:rPr sz="2000" dirty="0">
                <a:latin typeface="Calibri"/>
                <a:cs typeface="Calibri"/>
              </a:rPr>
              <a:t>repeated 6 times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</a:p>
        </p:txBody>
      </p:sp>
    </p:spTree>
    <p:extLst>
      <p:ext uri="{BB962C8B-B14F-4D97-AF65-F5344CB8AC3E}">
        <p14:creationId xmlns:p14="http://schemas.microsoft.com/office/powerpoint/2010/main" val="3554002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3A6E2-F381-4F09-85D0-13B6506FAA56}"/>
              </a:ext>
            </a:extLst>
          </p:cNvPr>
          <p:cNvSpPr/>
          <p:nvPr/>
        </p:nvSpPr>
        <p:spPr>
          <a:xfrm>
            <a:off x="152400" y="76200"/>
            <a:ext cx="40382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Eras Bold ITC" panose="020B0907030504020204" pitchFamily="34" charset="0"/>
                <a:ea typeface="微软雅黑" panose="020B0503020204020204" pitchFamily="34" charset="-122"/>
              </a:rPr>
              <a:t>Transformer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33A907-A78D-4801-AE8A-5A262B18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4" y="2286000"/>
            <a:ext cx="7945432" cy="3276600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F6A6D571-5933-4D38-BCEC-16983825EAD9}"/>
              </a:ext>
            </a:extLst>
          </p:cNvPr>
          <p:cNvSpPr txBox="1"/>
          <p:nvPr/>
        </p:nvSpPr>
        <p:spPr>
          <a:xfrm>
            <a:off x="264334" y="1447800"/>
            <a:ext cx="8727266" cy="500040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19115" marR="4559" indent="-307718">
              <a:lnSpc>
                <a:spcPct val="150000"/>
              </a:lnSpc>
              <a:spcBef>
                <a:spcPts val="90"/>
              </a:spcBef>
              <a:spcAft>
                <a:spcPts val="600"/>
              </a:spcAft>
              <a:buFontTx/>
              <a:buChar char="•"/>
              <a:tabLst>
                <a:tab pos="318546" algn="l"/>
                <a:tab pos="319685" algn="l"/>
              </a:tabLst>
            </a:pPr>
            <a:r>
              <a:rPr lang="zh-CN" altLang="en-US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机器翻译上取得</a:t>
            </a:r>
            <a:r>
              <a:rPr lang="en-US" altLang="zh-CN" spc="-9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sota</a:t>
            </a:r>
            <a:r>
              <a:rPr lang="zh-CN" altLang="en-US" spc="-9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3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312E6-B1EE-44F5-946A-154035AB2E8D}"/>
              </a:ext>
            </a:extLst>
          </p:cNvPr>
          <p:cNvSpPr txBox="1"/>
          <p:nvPr/>
        </p:nvSpPr>
        <p:spPr>
          <a:xfrm>
            <a:off x="252412" y="2971800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Eras Bold ITC" panose="020B0907030504020204" pitchFamily="34" charset="0"/>
                <a:ea typeface="微软雅黑" panose="020B0503020204020204" pitchFamily="34" charset="-122"/>
              </a:rPr>
              <a:t>Lecture 9.4: BERT</a:t>
            </a:r>
            <a:endParaRPr lang="zh-CN" altLang="en-US" sz="3600" b="1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877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12989"/>
            <a:ext cx="7757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tx1"/>
                </a:solidFill>
              </a:rPr>
              <a:t>BERT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4A98DE-5699-4FF6-A594-450743690AC6}"/>
              </a:ext>
            </a:extLst>
          </p:cNvPr>
          <p:cNvSpPr txBox="1"/>
          <p:nvPr/>
        </p:nvSpPr>
        <p:spPr>
          <a:xfrm>
            <a:off x="381000" y="1130043"/>
            <a:ext cx="8133080" cy="227594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-5" dirty="0">
                <a:latin typeface="Calibri"/>
                <a:cs typeface="Calibri"/>
              </a:rPr>
              <a:t>BERT (Bidirectional Encoder Representations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Transformers):</a:t>
            </a:r>
            <a:endParaRPr sz="2400" dirty="0">
              <a:latin typeface="Calibri"/>
              <a:cs typeface="Calibri"/>
            </a:endParaRPr>
          </a:p>
          <a:p>
            <a:pPr marL="12700" marR="566420">
              <a:lnSpc>
                <a:spcPct val="100800"/>
              </a:lnSpc>
              <a:spcBef>
                <a:spcPts val="600"/>
              </a:spcBef>
            </a:pPr>
            <a:r>
              <a:rPr sz="2400" spc="-5" dirty="0">
                <a:latin typeface="Calibri"/>
                <a:cs typeface="Calibri"/>
              </a:rPr>
              <a:t>Pre-training of </a:t>
            </a: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5" dirty="0">
                <a:latin typeface="Calibri"/>
                <a:cs typeface="Calibri"/>
              </a:rPr>
              <a:t>Bidirectional </a:t>
            </a:r>
            <a:r>
              <a:rPr sz="2400" dirty="0">
                <a:latin typeface="Calibri"/>
                <a:cs typeface="Calibri"/>
              </a:rPr>
              <a:t>Transformers for </a:t>
            </a:r>
            <a:r>
              <a:rPr sz="2400" spc="-5" dirty="0">
                <a:latin typeface="Calibri"/>
                <a:cs typeface="Calibri"/>
              </a:rPr>
              <a:t>Language  Understanding, which is </a:t>
            </a:r>
            <a:r>
              <a:rPr sz="2400" dirty="0">
                <a:latin typeface="Calibri"/>
                <a:cs typeface="Calibri"/>
              </a:rPr>
              <a:t>then fine-tuned for 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task</a:t>
            </a:r>
            <a:endParaRPr sz="2400" dirty="0">
              <a:latin typeface="Calibri"/>
              <a:cs typeface="Calibri"/>
            </a:endParaRPr>
          </a:p>
          <a:p>
            <a:pPr marL="12700" marR="3450590">
              <a:lnSpc>
                <a:spcPct val="100800"/>
              </a:lnSpc>
              <a:spcBef>
                <a:spcPts val="1989"/>
              </a:spcBef>
            </a:pPr>
            <a:r>
              <a:rPr sz="2400" spc="-5" dirty="0">
                <a:latin typeface="Calibri"/>
                <a:cs typeface="Calibri"/>
              </a:rPr>
              <a:t>Want: truly bidirectional information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flow </a:t>
            </a:r>
            <a:r>
              <a:rPr sz="2400" spc="-5" dirty="0">
                <a:latin typeface="Calibri"/>
                <a:cs typeface="Calibri"/>
              </a:rPr>
              <a:t>without leakage in </a:t>
            </a:r>
            <a:r>
              <a:rPr sz="2400" dirty="0">
                <a:latin typeface="Calibri"/>
                <a:cs typeface="Calibri"/>
              </a:rPr>
              <a:t>a deep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6C20405-F084-4CAF-B6EB-4632A1D193AE}"/>
              </a:ext>
            </a:extLst>
          </p:cNvPr>
          <p:cNvSpPr txBox="1"/>
          <p:nvPr/>
        </p:nvSpPr>
        <p:spPr>
          <a:xfrm>
            <a:off x="4274502" y="4790947"/>
            <a:ext cx="664845" cy="91566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-5" dirty="0">
                <a:latin typeface="Calibri"/>
                <a:cs typeface="Calibri"/>
              </a:rPr>
              <a:t>sto</a:t>
            </a:r>
            <a:r>
              <a:rPr sz="2400" dirty="0">
                <a:latin typeface="Calibri"/>
                <a:cs typeface="Calibri"/>
              </a:rPr>
              <a:t>re</a:t>
            </a:r>
          </a:p>
          <a:p>
            <a:pPr marL="149225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Calibri"/>
                <a:cs typeface="Calibri"/>
              </a:rPr>
              <a:t>↑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C2B80B0-041A-4BAD-9440-F951D38E466C}"/>
              </a:ext>
            </a:extLst>
          </p:cNvPr>
          <p:cNvSpPr txBox="1"/>
          <p:nvPr/>
        </p:nvSpPr>
        <p:spPr>
          <a:xfrm>
            <a:off x="6279728" y="4790947"/>
            <a:ext cx="774700" cy="91566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Calibri"/>
                <a:cs typeface="Calibri"/>
              </a:rPr>
              <a:t>↑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531B578-100A-42A9-A9E7-A9AF18A11784}"/>
              </a:ext>
            </a:extLst>
          </p:cNvPr>
          <p:cNvSpPr txBox="1"/>
          <p:nvPr/>
        </p:nvSpPr>
        <p:spPr>
          <a:xfrm>
            <a:off x="1407477" y="5748020"/>
            <a:ext cx="6538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man </a:t>
            </a:r>
            <a:r>
              <a:rPr sz="2400" dirty="0">
                <a:latin typeface="Calibri"/>
                <a:cs typeface="Calibri"/>
              </a:rPr>
              <a:t>went </a:t>
            </a:r>
            <a:r>
              <a:rPr sz="2400" spc="-5" dirty="0">
                <a:latin typeface="Calibri"/>
                <a:cs typeface="Calibri"/>
              </a:rPr>
              <a:t>to the [MASK] to </a:t>
            </a:r>
            <a:r>
              <a:rPr sz="2400" dirty="0">
                <a:latin typeface="Calibri"/>
                <a:cs typeface="Calibri"/>
              </a:rPr>
              <a:t>buy a </a:t>
            </a:r>
            <a:r>
              <a:rPr sz="2400" spc="-5" dirty="0">
                <a:latin typeface="Calibri"/>
                <a:cs typeface="Calibri"/>
              </a:rPr>
              <a:t>[MASK] 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milk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DEBCF-A180-4B68-88B5-EA92D13ACF3C}"/>
              </a:ext>
            </a:extLst>
          </p:cNvPr>
          <p:cNvSpPr/>
          <p:nvPr/>
        </p:nvSpPr>
        <p:spPr>
          <a:xfrm>
            <a:off x="304800" y="3807562"/>
            <a:ext cx="8056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Solution #1</a:t>
            </a:r>
            <a:r>
              <a:rPr lang="en-US" sz="2200" dirty="0"/>
              <a:t>: Use a cloze task formulation where 15% of words are blanked out  and predicted:</a:t>
            </a:r>
          </a:p>
        </p:txBody>
      </p:sp>
    </p:spTree>
    <p:extLst>
      <p:ext uri="{BB962C8B-B14F-4D97-AF65-F5344CB8AC3E}">
        <p14:creationId xmlns:p14="http://schemas.microsoft.com/office/powerpoint/2010/main" val="116353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312E6-B1EE-44F5-946A-154035AB2E8D}"/>
              </a:ext>
            </a:extLst>
          </p:cNvPr>
          <p:cNvSpPr txBox="1"/>
          <p:nvPr/>
        </p:nvSpPr>
        <p:spPr>
          <a:xfrm>
            <a:off x="252412" y="2971800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Eras Bold ITC" panose="020B0907030504020204" pitchFamily="34" charset="0"/>
                <a:ea typeface="微软雅黑" panose="020B0503020204020204" pitchFamily="34" charset="-122"/>
              </a:rPr>
              <a:t>Lecture 9.1: Word Embeddings</a:t>
            </a:r>
            <a:endParaRPr lang="zh-CN" altLang="en-US" sz="3600" b="1" dirty="0"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347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50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12989"/>
            <a:ext cx="7757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tx1"/>
                </a:solidFill>
              </a:rPr>
              <a:t>BERT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DEBCF-A180-4B68-88B5-EA92D13ACF3C}"/>
              </a:ext>
            </a:extLst>
          </p:cNvPr>
          <p:cNvSpPr/>
          <p:nvPr/>
        </p:nvSpPr>
        <p:spPr>
          <a:xfrm>
            <a:off x="210820" y="1329850"/>
            <a:ext cx="80568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Solution #2</a:t>
            </a:r>
            <a:r>
              <a:rPr lang="en-US" sz="2200" dirty="0"/>
              <a:t>: Next Sentence Prediction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BCB5E-2FBA-4E22-9EF5-A638EB9A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37264"/>
            <a:ext cx="6166168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12989"/>
            <a:ext cx="7757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tx1"/>
                </a:solidFill>
              </a:rPr>
              <a:t>BERT</a:t>
            </a:r>
            <a:r>
              <a:rPr lang="en-US" sz="4000" spc="-5" dirty="0"/>
              <a:t> </a:t>
            </a:r>
            <a:r>
              <a:rPr lang="en-US" sz="4000" dirty="0">
                <a:solidFill>
                  <a:schemeClr val="tx1"/>
                </a:solidFill>
              </a:rPr>
              <a:t>sentence pair encoding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D3D352C-50E7-4BB8-8E3E-748AD9FDEB40}"/>
              </a:ext>
            </a:extLst>
          </p:cNvPr>
          <p:cNvSpPr/>
          <p:nvPr/>
        </p:nvSpPr>
        <p:spPr>
          <a:xfrm>
            <a:off x="87339" y="1981200"/>
            <a:ext cx="8969322" cy="2597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529CE97-E00C-4BFF-ADF9-5FD307B46B46}"/>
              </a:ext>
            </a:extLst>
          </p:cNvPr>
          <p:cNvSpPr txBox="1"/>
          <p:nvPr/>
        </p:nvSpPr>
        <p:spPr>
          <a:xfrm>
            <a:off x="1371600" y="5105400"/>
            <a:ext cx="581533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Token </a:t>
            </a:r>
            <a:r>
              <a:rPr sz="1800" dirty="0">
                <a:latin typeface="Calibri"/>
                <a:cs typeface="Calibri"/>
              </a:rPr>
              <a:t>embeddings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15" dirty="0">
                <a:latin typeface="Calibri"/>
                <a:cs typeface="Calibri"/>
              </a:rPr>
              <a:t>word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pieces</a:t>
            </a: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Learned </a:t>
            </a:r>
            <a:r>
              <a:rPr sz="1800" spc="-10" dirty="0">
                <a:latin typeface="Calibri"/>
                <a:cs typeface="Calibri"/>
              </a:rPr>
              <a:t>segmented </a:t>
            </a:r>
            <a:r>
              <a:rPr sz="1800" spc="-5" dirty="0">
                <a:latin typeface="Calibri"/>
                <a:cs typeface="Calibri"/>
              </a:rPr>
              <a:t>embedding </a:t>
            </a:r>
            <a:r>
              <a:rPr sz="1800" spc="-10" dirty="0">
                <a:latin typeface="Calibri"/>
                <a:cs typeface="Calibri"/>
              </a:rPr>
              <a:t>represents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sentence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latin typeface="Calibri"/>
                <a:cs typeface="Calibri"/>
              </a:rPr>
              <a:t>Positional </a:t>
            </a:r>
            <a:r>
              <a:rPr sz="1800" spc="-5" dirty="0">
                <a:latin typeface="Calibri"/>
                <a:cs typeface="Calibri"/>
              </a:rPr>
              <a:t>embedding is as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other </a:t>
            </a:r>
            <a:r>
              <a:rPr sz="1800" spc="-25" dirty="0">
                <a:latin typeface="Calibri"/>
                <a:cs typeface="Calibri"/>
              </a:rPr>
              <a:t>Transformer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049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144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0" dirty="0">
                <a:solidFill>
                  <a:schemeClr val="tx1"/>
                </a:solidFill>
              </a:rPr>
              <a:t>BERT</a:t>
            </a:r>
            <a:r>
              <a:rPr lang="en-US" sz="4000" spc="-100" dirty="0">
                <a:solidFill>
                  <a:schemeClr val="tx1"/>
                </a:solidFill>
              </a:rPr>
              <a:t> model architecture and training</a:t>
            </a:r>
            <a:endParaRPr sz="4000" spc="-100"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CE6C23D-5C16-437D-B170-8B128DA18A31}"/>
              </a:ext>
            </a:extLst>
          </p:cNvPr>
          <p:cNvSpPr txBox="1"/>
          <p:nvPr/>
        </p:nvSpPr>
        <p:spPr>
          <a:xfrm>
            <a:off x="304800" y="1129665"/>
            <a:ext cx="7261225" cy="44329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Transformer encoder </a:t>
            </a:r>
            <a:r>
              <a:rPr sz="2400" spc="-5" dirty="0">
                <a:latin typeface="Calibri"/>
                <a:cs typeface="Calibri"/>
              </a:rPr>
              <a:t>(as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before)</a:t>
            </a: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Self-attention </a:t>
            </a:r>
            <a:r>
              <a:rPr sz="2400" dirty="0">
                <a:latin typeface="Cambria Math"/>
                <a:cs typeface="Cambria Math"/>
              </a:rPr>
              <a:t>⇒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5" dirty="0">
                <a:latin typeface="Calibri"/>
                <a:cs typeface="Calibri"/>
              </a:rPr>
              <a:t>locality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bias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Long-distance context </a:t>
            </a:r>
            <a:r>
              <a:rPr sz="2400" dirty="0">
                <a:latin typeface="Calibri"/>
                <a:cs typeface="Calibri"/>
              </a:rPr>
              <a:t>has “equal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opportunity”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Single multiplication </a:t>
            </a:r>
            <a:r>
              <a:rPr sz="2400" dirty="0">
                <a:latin typeface="Calibri"/>
                <a:cs typeface="Calibri"/>
              </a:rPr>
              <a:t>per layer </a:t>
            </a:r>
            <a:r>
              <a:rPr sz="2400" dirty="0">
                <a:latin typeface="Cambria Math"/>
                <a:cs typeface="Cambria Math"/>
              </a:rPr>
              <a:t>⇒ </a:t>
            </a:r>
            <a:r>
              <a:rPr sz="2400" dirty="0">
                <a:latin typeface="Calibri"/>
                <a:cs typeface="Calibri"/>
              </a:rPr>
              <a:t>efficiency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GPU/TPU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33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on Wikipedia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BookCorpus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Train 2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sizes: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BERT-Base: 12-layer, 768-hidden,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12-head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BERT-Large: 24-layer, 1024-hidden, 16-head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on 4x4 or 8x8 </a:t>
            </a:r>
            <a:r>
              <a:rPr sz="2400" dirty="0">
                <a:latin typeface="Calibri"/>
                <a:cs typeface="Calibri"/>
              </a:rPr>
              <a:t>TPU </a:t>
            </a:r>
            <a:r>
              <a:rPr sz="2400" spc="-5" dirty="0">
                <a:latin typeface="Calibri"/>
                <a:cs typeface="Calibri"/>
              </a:rPr>
              <a:t>slice </a:t>
            </a:r>
            <a:r>
              <a:rPr sz="2400" dirty="0">
                <a:latin typeface="Calibri"/>
                <a:cs typeface="Calibri"/>
              </a:rPr>
              <a:t>for 4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787734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12989"/>
            <a:ext cx="7757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tx1"/>
                </a:solidFill>
              </a:rPr>
              <a:t>BERT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/>
                </a:solidFill>
              </a:rPr>
              <a:t>model fine tuning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0777FF2-F935-48BB-8930-E71DD346F430}"/>
              </a:ext>
            </a:extLst>
          </p:cNvPr>
          <p:cNvSpPr txBox="1"/>
          <p:nvPr/>
        </p:nvSpPr>
        <p:spPr>
          <a:xfrm>
            <a:off x="304800" y="1371600"/>
            <a:ext cx="81597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Simply </a:t>
            </a:r>
            <a:r>
              <a:rPr sz="2400" dirty="0">
                <a:latin typeface="Calibri"/>
                <a:cs typeface="Calibri"/>
              </a:rPr>
              <a:t>learn a </a:t>
            </a:r>
            <a:r>
              <a:rPr sz="2400" spc="-5" dirty="0">
                <a:latin typeface="Calibri"/>
                <a:cs typeface="Calibri"/>
              </a:rPr>
              <a:t>classifier built on the top </a:t>
            </a:r>
            <a:r>
              <a:rPr sz="2400" dirty="0">
                <a:latin typeface="Calibri"/>
                <a:cs typeface="Calibri"/>
              </a:rPr>
              <a:t>layer for each </a:t>
            </a:r>
            <a:r>
              <a:rPr sz="2400" spc="-5" dirty="0">
                <a:latin typeface="Calibri"/>
                <a:cs typeface="Calibri"/>
              </a:rPr>
              <a:t>task that  you fine tune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55E8F5D-3E66-4880-A819-777928B7028F}"/>
              </a:ext>
            </a:extLst>
          </p:cNvPr>
          <p:cNvSpPr/>
          <p:nvPr/>
        </p:nvSpPr>
        <p:spPr>
          <a:xfrm>
            <a:off x="95250" y="2362200"/>
            <a:ext cx="8953500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441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54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12989"/>
            <a:ext cx="77571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tx1"/>
                </a:solidFill>
              </a:rPr>
              <a:t>BERT</a:t>
            </a:r>
            <a:r>
              <a:rPr lang="en-US" sz="4000" spc="-5" dirty="0"/>
              <a:t> </a:t>
            </a:r>
            <a:r>
              <a:rPr lang="en-US" sz="4000" dirty="0">
                <a:solidFill>
                  <a:schemeClr val="tx1"/>
                </a:solidFill>
              </a:rPr>
              <a:t>model fine tuning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308B0BC-F4C5-4DC1-9AE4-17BBB336AAFF}"/>
              </a:ext>
            </a:extLst>
          </p:cNvPr>
          <p:cNvSpPr/>
          <p:nvPr/>
        </p:nvSpPr>
        <p:spPr>
          <a:xfrm>
            <a:off x="2014362" y="1164602"/>
            <a:ext cx="5115276" cy="5083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1617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E866BF-9A5B-41BB-A1A1-F1520AF75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208210"/>
            <a:ext cx="94487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50" dirty="0">
                <a:solidFill>
                  <a:schemeClr val="tx1"/>
                </a:solidFill>
              </a:rPr>
              <a:t>Rapid Progress from Pre-Training </a:t>
            </a:r>
            <a:r>
              <a:rPr lang="en-US" sz="2800" spc="-150" dirty="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en-US" sz="2800" spc="-150" dirty="0">
                <a:solidFill>
                  <a:srgbClr val="000000"/>
                </a:solidFill>
                <a:cs typeface="Trebuchet MS"/>
              </a:rPr>
              <a:t>GLUE benchmark</a:t>
            </a:r>
            <a:r>
              <a:rPr lang="en-US" sz="2800" spc="-150" dirty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sz="4000" spc="-1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A252E7-136D-4094-876D-2D24E04D5DDC}"/>
              </a:ext>
            </a:extLst>
          </p:cNvPr>
          <p:cNvGrpSpPr/>
          <p:nvPr/>
        </p:nvGrpSpPr>
        <p:grpSpPr>
          <a:xfrm>
            <a:off x="546969" y="1828800"/>
            <a:ext cx="7735764" cy="3800548"/>
            <a:chOff x="546969" y="1828800"/>
            <a:chExt cx="7735764" cy="3800548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0093AD2-2144-4877-A8B0-4B44013AAE7C}"/>
                </a:ext>
              </a:extLst>
            </p:cNvPr>
            <p:cNvSpPr/>
            <p:nvPr/>
          </p:nvSpPr>
          <p:spPr>
            <a:xfrm>
              <a:off x="913557" y="2096174"/>
              <a:ext cx="0" cy="2931160"/>
            </a:xfrm>
            <a:custGeom>
              <a:avLst/>
              <a:gdLst/>
              <a:ahLst/>
              <a:cxnLst/>
              <a:rect l="l" t="t" r="r" b="b"/>
              <a:pathLst>
                <a:path h="2931160">
                  <a:moveTo>
                    <a:pt x="0" y="2931118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EF3480E-AB64-4095-BD9B-16B6CB026AC1}"/>
                </a:ext>
              </a:extLst>
            </p:cNvPr>
            <p:cNvSpPr txBox="1"/>
            <p:nvPr/>
          </p:nvSpPr>
          <p:spPr>
            <a:xfrm>
              <a:off x="642156" y="1956817"/>
              <a:ext cx="257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90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DB713EC9-7246-4CFC-A197-35F7A37E1CD3}"/>
                </a:ext>
              </a:extLst>
            </p:cNvPr>
            <p:cNvSpPr txBox="1"/>
            <p:nvPr/>
          </p:nvSpPr>
          <p:spPr>
            <a:xfrm>
              <a:off x="5547015" y="2069593"/>
              <a:ext cx="57912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X</a:t>
              </a:r>
              <a:r>
                <a:rPr sz="1800" spc="5" dirty="0">
                  <a:latin typeface="Calibri"/>
                  <a:cs typeface="Calibri"/>
                </a:rPr>
                <a:t>L</a:t>
              </a:r>
              <a:r>
                <a:rPr sz="1800" dirty="0">
                  <a:latin typeface="Calibri"/>
                  <a:cs typeface="Calibri"/>
                </a:rPr>
                <a:t>N</a:t>
              </a:r>
              <a:r>
                <a:rPr sz="1800" spc="-5" dirty="0">
                  <a:latin typeface="Calibri"/>
                  <a:cs typeface="Calibri"/>
                </a:rPr>
                <a:t>e</a:t>
              </a:r>
              <a:r>
                <a:rPr sz="1800" dirty="0">
                  <a:latin typeface="Calibri"/>
                  <a:cs typeface="Calibri"/>
                </a:rPr>
                <a:t>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9008C4C0-CE36-4439-AB3A-620086FC15F6}"/>
                </a:ext>
              </a:extLst>
            </p:cNvPr>
            <p:cNvSpPr txBox="1"/>
            <p:nvPr/>
          </p:nvSpPr>
          <p:spPr>
            <a:xfrm>
              <a:off x="6335629" y="1938529"/>
              <a:ext cx="8248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35" dirty="0">
                  <a:latin typeface="Calibri"/>
                  <a:cs typeface="Calibri"/>
                </a:rPr>
                <a:t>RoBERTa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C4A8BAE0-F4E1-4772-900E-FB705A413483}"/>
                </a:ext>
              </a:extLst>
            </p:cNvPr>
            <p:cNvSpPr txBox="1"/>
            <p:nvPr/>
          </p:nvSpPr>
          <p:spPr>
            <a:xfrm>
              <a:off x="7309806" y="1828800"/>
              <a:ext cx="7226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Calibri"/>
                  <a:cs typeface="Calibri"/>
                </a:rPr>
                <a:t>ALBERT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42473E7A-A45D-4E8A-8903-0E953DF4F2C2}"/>
                </a:ext>
              </a:extLst>
            </p:cNvPr>
            <p:cNvSpPr txBox="1"/>
            <p:nvPr/>
          </p:nvSpPr>
          <p:spPr>
            <a:xfrm>
              <a:off x="1113698" y="2392681"/>
              <a:ext cx="4375150" cy="18211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340100">
                <a:lnSpc>
                  <a:spcPts val="191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BERT-Large</a:t>
              </a:r>
              <a:endParaRPr sz="1800">
                <a:latin typeface="Calibri"/>
                <a:cs typeface="Calibri"/>
              </a:endParaRPr>
            </a:p>
            <a:p>
              <a:pPr marL="2514600">
                <a:lnSpc>
                  <a:spcPts val="1789"/>
                </a:lnSpc>
              </a:pPr>
              <a:r>
                <a:rPr sz="1700" spc="-20" dirty="0">
                  <a:latin typeface="Calibri"/>
                  <a:cs typeface="Calibri"/>
                </a:rPr>
                <a:t>BERT-Base</a:t>
              </a:r>
              <a:endParaRPr sz="1700">
                <a:latin typeface="Calibri"/>
                <a:cs typeface="Calibri"/>
              </a:endParaRPr>
            </a:p>
            <a:p>
              <a:pPr marL="1878964">
                <a:lnSpc>
                  <a:spcPct val="100000"/>
                </a:lnSpc>
                <a:spcBef>
                  <a:spcPts val="260"/>
                </a:spcBef>
              </a:pPr>
              <a:r>
                <a:rPr sz="1800" spc="-5" dirty="0">
                  <a:latin typeface="Calibri"/>
                  <a:cs typeface="Calibri"/>
                </a:rPr>
                <a:t>GPT</a:t>
              </a:r>
              <a:endParaRPr sz="1800">
                <a:latin typeface="Calibri"/>
                <a:cs typeface="Calibri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sz="3050">
                <a:latin typeface="Calibri"/>
                <a:cs typeface="Calibri"/>
              </a:endParaRPr>
            </a:p>
            <a:p>
              <a:pPr marL="895350">
                <a:lnSpc>
                  <a:spcPts val="2125"/>
                </a:lnSpc>
                <a:spcBef>
                  <a:spcPts val="5"/>
                </a:spcBef>
              </a:pPr>
              <a:r>
                <a:rPr sz="1800" spc="-5" dirty="0">
                  <a:latin typeface="Calibri"/>
                  <a:cs typeface="Calibri"/>
                </a:rPr>
                <a:t>ELMo</a:t>
              </a:r>
              <a:endParaRPr sz="1800">
                <a:latin typeface="Calibri"/>
                <a:cs typeface="Calibri"/>
              </a:endParaRPr>
            </a:p>
            <a:p>
              <a:pPr marL="12700">
                <a:lnSpc>
                  <a:spcPts val="2125"/>
                </a:lnSpc>
              </a:pPr>
              <a:r>
                <a:rPr sz="1800" spc="-20" dirty="0">
                  <a:latin typeface="Calibri"/>
                  <a:cs typeface="Calibri"/>
                </a:rPr>
                <a:t>GloVe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E111DF9-390F-4796-9C99-3EFF12EC9574}"/>
                </a:ext>
              </a:extLst>
            </p:cNvPr>
            <p:cNvSpPr txBox="1"/>
            <p:nvPr/>
          </p:nvSpPr>
          <p:spPr>
            <a:xfrm>
              <a:off x="620679" y="4757493"/>
              <a:ext cx="7350759" cy="871855"/>
            </a:xfrm>
            <a:prstGeom prst="rect">
              <a:avLst/>
            </a:prstGeom>
          </p:spPr>
          <p:txBody>
            <a:bodyPr vert="horz" wrap="square" lIns="0" tIns="1289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15"/>
                </a:spcBef>
              </a:pPr>
              <a:r>
                <a:rPr sz="1800" dirty="0">
                  <a:latin typeface="Calibri"/>
                  <a:cs typeface="Calibri"/>
                </a:rPr>
                <a:t>60</a:t>
              </a:r>
              <a:endParaRPr sz="1800">
                <a:latin typeface="Calibri"/>
                <a:cs typeface="Calibri"/>
              </a:endParaRPr>
            </a:p>
            <a:p>
              <a:pPr marL="259079">
                <a:lnSpc>
                  <a:spcPct val="100000"/>
                </a:lnSpc>
                <a:spcBef>
                  <a:spcPts val="1065"/>
                </a:spcBef>
              </a:pPr>
              <a:r>
                <a:rPr sz="2100" spc="-5" dirty="0">
                  <a:latin typeface="Calibri"/>
                  <a:cs typeface="Calibri"/>
                </a:rPr>
                <a:t>Over 3x reduction </a:t>
              </a:r>
              <a:r>
                <a:rPr sz="2100" dirty="0">
                  <a:latin typeface="Calibri"/>
                  <a:cs typeface="Calibri"/>
                </a:rPr>
                <a:t>in </a:t>
              </a:r>
              <a:r>
                <a:rPr sz="2100" spc="-5" dirty="0">
                  <a:latin typeface="Calibri"/>
                  <a:cs typeface="Calibri"/>
                </a:rPr>
                <a:t>error </a:t>
              </a:r>
              <a:r>
                <a:rPr sz="2100" dirty="0">
                  <a:latin typeface="Calibri"/>
                  <a:cs typeface="Calibri"/>
                </a:rPr>
                <a:t>in 2 </a:t>
              </a:r>
              <a:r>
                <a:rPr sz="2100" spc="-15" dirty="0">
                  <a:latin typeface="Calibri"/>
                  <a:cs typeface="Calibri"/>
                </a:rPr>
                <a:t>years, </a:t>
              </a:r>
              <a:r>
                <a:rPr sz="2100" spc="-10" dirty="0">
                  <a:latin typeface="Calibri"/>
                  <a:cs typeface="Calibri"/>
                </a:rPr>
                <a:t>“superhuman”</a:t>
              </a:r>
              <a:r>
                <a:rPr sz="2100" spc="60" dirty="0">
                  <a:latin typeface="Calibri"/>
                  <a:cs typeface="Calibri"/>
                </a:rPr>
                <a:t> </a:t>
              </a:r>
              <a:r>
                <a:rPr sz="2100" spc="-10" dirty="0">
                  <a:latin typeface="Calibri"/>
                  <a:cs typeface="Calibri"/>
                </a:rPr>
                <a:t>performance</a:t>
              </a:r>
              <a:endParaRPr sz="2100">
                <a:latin typeface="Calibri"/>
                <a:cs typeface="Calibri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76F8CC8F-CF58-4706-8149-A4D85E6A0AEE}"/>
                </a:ext>
              </a:extLst>
            </p:cNvPr>
            <p:cNvSpPr txBox="1"/>
            <p:nvPr/>
          </p:nvSpPr>
          <p:spPr>
            <a:xfrm>
              <a:off x="546969" y="2947566"/>
              <a:ext cx="351155" cy="125984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100" spc="-10" dirty="0">
                  <a:latin typeface="Calibri"/>
                  <a:cs typeface="Calibri"/>
                </a:rPr>
                <a:t>GLUE</a:t>
              </a:r>
              <a:r>
                <a:rPr sz="2100" spc="-85" dirty="0">
                  <a:latin typeface="Calibri"/>
                  <a:cs typeface="Calibri"/>
                </a:rPr>
                <a:t> </a:t>
              </a:r>
              <a:r>
                <a:rPr sz="2100" spc="-10" dirty="0">
                  <a:latin typeface="Calibri"/>
                  <a:cs typeface="Calibri"/>
                </a:rPr>
                <a:t>Score</a:t>
              </a:r>
              <a:endParaRPr sz="2100">
                <a:latin typeface="Calibri"/>
                <a:cs typeface="Calibri"/>
              </a:endParaRPr>
            </a:p>
          </p:txBody>
        </p:sp>
        <p:grpSp>
          <p:nvGrpSpPr>
            <p:cNvPr id="14" name="object 13">
              <a:extLst>
                <a:ext uri="{FF2B5EF4-FFF2-40B4-BE49-F238E27FC236}">
                  <a16:creationId xmlns:a16="http://schemas.microsoft.com/office/drawing/2014/main" id="{2052D023-CCA8-4B1B-9883-77442DA243AC}"/>
                </a:ext>
              </a:extLst>
            </p:cNvPr>
            <p:cNvGrpSpPr/>
            <p:nvPr/>
          </p:nvGrpSpPr>
          <p:grpSpPr>
            <a:xfrm>
              <a:off x="900858" y="2001337"/>
              <a:ext cx="7381875" cy="3044825"/>
              <a:chOff x="900858" y="2116652"/>
              <a:chExt cx="7381875" cy="3044825"/>
            </a:xfrm>
          </p:grpSpPr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26565AAC-2782-4CF9-BD23-663733CB13FC}"/>
                  </a:ext>
                </a:extLst>
              </p:cNvPr>
              <p:cNvSpPr/>
              <p:nvPr/>
            </p:nvSpPr>
            <p:spPr>
              <a:xfrm>
                <a:off x="1092697" y="4300903"/>
                <a:ext cx="579755" cy="833119"/>
              </a:xfrm>
              <a:custGeom>
                <a:avLst/>
                <a:gdLst/>
                <a:ahLst/>
                <a:cxnLst/>
                <a:rect l="l" t="t" r="r" b="b"/>
                <a:pathLst>
                  <a:path w="579755" h="833120">
                    <a:moveTo>
                      <a:pt x="579578" y="0"/>
                    </a:moveTo>
                    <a:lnTo>
                      <a:pt x="0" y="0"/>
                    </a:lnTo>
                    <a:lnTo>
                      <a:pt x="0" y="833086"/>
                    </a:lnTo>
                    <a:lnTo>
                      <a:pt x="579578" y="833086"/>
                    </a:lnTo>
                    <a:lnTo>
                      <a:pt x="579578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C9CADD8C-A56C-4A41-A867-A88E8A805128}"/>
                  </a:ext>
                </a:extLst>
              </p:cNvPr>
              <p:cNvSpPr/>
              <p:nvPr/>
            </p:nvSpPr>
            <p:spPr>
              <a:xfrm>
                <a:off x="1092697" y="4300903"/>
                <a:ext cx="579755" cy="833119"/>
              </a:xfrm>
              <a:custGeom>
                <a:avLst/>
                <a:gdLst/>
                <a:ahLst/>
                <a:cxnLst/>
                <a:rect l="l" t="t" r="r" b="b"/>
                <a:pathLst>
                  <a:path w="579755" h="833120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833086"/>
                    </a:lnTo>
                    <a:lnTo>
                      <a:pt x="0" y="833086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C13EDD46-5BEC-49D4-A6DE-692A16CEB934}"/>
                  </a:ext>
                </a:extLst>
              </p:cNvPr>
              <p:cNvSpPr/>
              <p:nvPr/>
            </p:nvSpPr>
            <p:spPr>
              <a:xfrm>
                <a:off x="1981347" y="4039119"/>
                <a:ext cx="579755" cy="1109980"/>
              </a:xfrm>
              <a:custGeom>
                <a:avLst/>
                <a:gdLst/>
                <a:ahLst/>
                <a:cxnLst/>
                <a:rect l="l" t="t" r="r" b="b"/>
                <a:pathLst>
                  <a:path w="579755" h="1109979">
                    <a:moveTo>
                      <a:pt x="579578" y="0"/>
                    </a:moveTo>
                    <a:lnTo>
                      <a:pt x="0" y="0"/>
                    </a:lnTo>
                    <a:lnTo>
                      <a:pt x="0" y="1109651"/>
                    </a:lnTo>
                    <a:lnTo>
                      <a:pt x="579578" y="1109651"/>
                    </a:lnTo>
                    <a:lnTo>
                      <a:pt x="579578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B9E91317-1317-47DC-91E7-DD44FEB21B05}"/>
                  </a:ext>
                </a:extLst>
              </p:cNvPr>
              <p:cNvSpPr/>
              <p:nvPr/>
            </p:nvSpPr>
            <p:spPr>
              <a:xfrm>
                <a:off x="1981347" y="4039119"/>
                <a:ext cx="579755" cy="1109980"/>
              </a:xfrm>
              <a:custGeom>
                <a:avLst/>
                <a:gdLst/>
                <a:ahLst/>
                <a:cxnLst/>
                <a:rect l="l" t="t" r="r" b="b"/>
                <a:pathLst>
                  <a:path w="579755" h="1109979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1109651"/>
                    </a:lnTo>
                    <a:lnTo>
                      <a:pt x="0" y="1109651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A9327189-EBF9-433F-BEDF-E5BC1C89E91B}"/>
                  </a:ext>
                </a:extLst>
              </p:cNvPr>
              <p:cNvSpPr/>
              <p:nvPr/>
            </p:nvSpPr>
            <p:spPr>
              <a:xfrm>
                <a:off x="2878071" y="3300727"/>
                <a:ext cx="579755" cy="183388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1833879">
                    <a:moveTo>
                      <a:pt x="579578" y="0"/>
                    </a:moveTo>
                    <a:lnTo>
                      <a:pt x="0" y="0"/>
                    </a:lnTo>
                    <a:lnTo>
                      <a:pt x="0" y="1833262"/>
                    </a:lnTo>
                    <a:lnTo>
                      <a:pt x="579578" y="1833262"/>
                    </a:lnTo>
                    <a:lnTo>
                      <a:pt x="579578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0BBFC17D-417E-40A4-8810-491FDB08A8F8}"/>
                  </a:ext>
                </a:extLst>
              </p:cNvPr>
              <p:cNvSpPr/>
              <p:nvPr/>
            </p:nvSpPr>
            <p:spPr>
              <a:xfrm>
                <a:off x="2878071" y="3300727"/>
                <a:ext cx="579755" cy="183388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1833879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1833262"/>
                    </a:lnTo>
                    <a:lnTo>
                      <a:pt x="0" y="1833262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A37F561-9E4E-4216-A45B-AA2B62E54348}"/>
                  </a:ext>
                </a:extLst>
              </p:cNvPr>
              <p:cNvSpPr/>
              <p:nvPr/>
            </p:nvSpPr>
            <p:spPr>
              <a:xfrm>
                <a:off x="3785259" y="2967761"/>
                <a:ext cx="579755" cy="2181225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181225">
                    <a:moveTo>
                      <a:pt x="579578" y="0"/>
                    </a:moveTo>
                    <a:lnTo>
                      <a:pt x="0" y="0"/>
                    </a:lnTo>
                    <a:lnTo>
                      <a:pt x="0" y="2181007"/>
                    </a:lnTo>
                    <a:lnTo>
                      <a:pt x="579578" y="2181007"/>
                    </a:lnTo>
                    <a:lnTo>
                      <a:pt x="579578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AF0C5697-920D-4658-B83C-CA4CDD97B5B4}"/>
                  </a:ext>
                </a:extLst>
              </p:cNvPr>
              <p:cNvSpPr/>
              <p:nvPr/>
            </p:nvSpPr>
            <p:spPr>
              <a:xfrm>
                <a:off x="3785259" y="2967761"/>
                <a:ext cx="579755" cy="2181225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181225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2181008"/>
                    </a:lnTo>
                    <a:lnTo>
                      <a:pt x="0" y="2181008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34E188F7-9BD9-4E41-BDA9-741DF526AC85}"/>
                  </a:ext>
                </a:extLst>
              </p:cNvPr>
              <p:cNvSpPr/>
              <p:nvPr/>
            </p:nvSpPr>
            <p:spPr>
              <a:xfrm>
                <a:off x="4671635" y="2798527"/>
                <a:ext cx="579755" cy="234442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344420">
                    <a:moveTo>
                      <a:pt x="579579" y="0"/>
                    </a:moveTo>
                    <a:lnTo>
                      <a:pt x="0" y="0"/>
                    </a:lnTo>
                    <a:lnTo>
                      <a:pt x="0" y="2344079"/>
                    </a:lnTo>
                    <a:lnTo>
                      <a:pt x="579579" y="2344079"/>
                    </a:lnTo>
                    <a:lnTo>
                      <a:pt x="579579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D5CE8CEF-7B8D-462A-8331-3FAC0557E592}"/>
                  </a:ext>
                </a:extLst>
              </p:cNvPr>
              <p:cNvSpPr/>
              <p:nvPr/>
            </p:nvSpPr>
            <p:spPr>
              <a:xfrm>
                <a:off x="4671635" y="2798527"/>
                <a:ext cx="579755" cy="234442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344420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2344079"/>
                    </a:lnTo>
                    <a:lnTo>
                      <a:pt x="0" y="2344079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DB49F17D-4E3E-4E0B-BCC9-45F0E1E0F308}"/>
                  </a:ext>
                </a:extLst>
              </p:cNvPr>
              <p:cNvSpPr/>
              <p:nvPr/>
            </p:nvSpPr>
            <p:spPr>
              <a:xfrm>
                <a:off x="5546342" y="2470297"/>
                <a:ext cx="579755" cy="2663825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663825">
                    <a:moveTo>
                      <a:pt x="579579" y="0"/>
                    </a:moveTo>
                    <a:lnTo>
                      <a:pt x="0" y="0"/>
                    </a:lnTo>
                    <a:lnTo>
                      <a:pt x="0" y="2663692"/>
                    </a:lnTo>
                    <a:lnTo>
                      <a:pt x="579579" y="2663692"/>
                    </a:lnTo>
                    <a:lnTo>
                      <a:pt x="579579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8A754F4A-EBCE-455D-BC0E-EAF2DB638400}"/>
                  </a:ext>
                </a:extLst>
              </p:cNvPr>
              <p:cNvSpPr/>
              <p:nvPr/>
            </p:nvSpPr>
            <p:spPr>
              <a:xfrm>
                <a:off x="5546342" y="2470297"/>
                <a:ext cx="579755" cy="2663825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663825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2663692"/>
                    </a:lnTo>
                    <a:lnTo>
                      <a:pt x="0" y="2663692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DE14625A-E225-41AC-BB6F-632A0971A4B8}"/>
                  </a:ext>
                </a:extLst>
              </p:cNvPr>
              <p:cNvSpPr/>
              <p:nvPr/>
            </p:nvSpPr>
            <p:spPr>
              <a:xfrm>
                <a:off x="6458116" y="2319704"/>
                <a:ext cx="579755" cy="28295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829560">
                    <a:moveTo>
                      <a:pt x="579578" y="0"/>
                    </a:moveTo>
                    <a:lnTo>
                      <a:pt x="0" y="0"/>
                    </a:lnTo>
                    <a:lnTo>
                      <a:pt x="0" y="2829064"/>
                    </a:lnTo>
                    <a:lnTo>
                      <a:pt x="579578" y="2829064"/>
                    </a:lnTo>
                    <a:lnTo>
                      <a:pt x="579578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5875544F-FD7B-4EF2-B344-77A39CC012CA}"/>
                  </a:ext>
                </a:extLst>
              </p:cNvPr>
              <p:cNvSpPr/>
              <p:nvPr/>
            </p:nvSpPr>
            <p:spPr>
              <a:xfrm>
                <a:off x="6458116" y="2319704"/>
                <a:ext cx="579755" cy="28295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829560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2829066"/>
                    </a:lnTo>
                    <a:lnTo>
                      <a:pt x="0" y="2829066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8">
                <a:extLst>
                  <a:ext uri="{FF2B5EF4-FFF2-40B4-BE49-F238E27FC236}">
                    <a16:creationId xmlns:a16="http://schemas.microsoft.com/office/drawing/2014/main" id="{400A2DDA-EF23-4742-A9DA-7B135E0143A3}"/>
                  </a:ext>
                </a:extLst>
              </p:cNvPr>
              <p:cNvSpPr/>
              <p:nvPr/>
            </p:nvSpPr>
            <p:spPr>
              <a:xfrm>
                <a:off x="7362579" y="2211487"/>
                <a:ext cx="579755" cy="29311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931160">
                    <a:moveTo>
                      <a:pt x="579579" y="0"/>
                    </a:moveTo>
                    <a:lnTo>
                      <a:pt x="0" y="0"/>
                    </a:lnTo>
                    <a:lnTo>
                      <a:pt x="0" y="2931118"/>
                    </a:lnTo>
                    <a:lnTo>
                      <a:pt x="579579" y="2931118"/>
                    </a:lnTo>
                    <a:lnTo>
                      <a:pt x="579579" y="0"/>
                    </a:lnTo>
                    <a:close/>
                  </a:path>
                </a:pathLst>
              </a:custGeom>
              <a:solidFill>
                <a:srgbClr val="8C151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9">
                <a:extLst>
                  <a:ext uri="{FF2B5EF4-FFF2-40B4-BE49-F238E27FC236}">
                    <a16:creationId xmlns:a16="http://schemas.microsoft.com/office/drawing/2014/main" id="{6560304E-783B-446D-A2DF-7E349517CD30}"/>
                  </a:ext>
                </a:extLst>
              </p:cNvPr>
              <p:cNvSpPr/>
              <p:nvPr/>
            </p:nvSpPr>
            <p:spPr>
              <a:xfrm>
                <a:off x="7362579" y="2211487"/>
                <a:ext cx="579755" cy="29311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931160">
                    <a:moveTo>
                      <a:pt x="0" y="0"/>
                    </a:moveTo>
                    <a:lnTo>
                      <a:pt x="579579" y="0"/>
                    </a:lnTo>
                    <a:lnTo>
                      <a:pt x="579579" y="2931118"/>
                    </a:lnTo>
                    <a:lnTo>
                      <a:pt x="0" y="2931118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650C0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AF2A243D-72E0-4C14-B3E8-0391D500E554}"/>
                  </a:ext>
                </a:extLst>
              </p:cNvPr>
              <p:cNvSpPr/>
              <p:nvPr/>
            </p:nvSpPr>
            <p:spPr>
              <a:xfrm>
                <a:off x="913558" y="5142608"/>
                <a:ext cx="73564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7356475" h="6350">
                    <a:moveTo>
                      <a:pt x="0" y="0"/>
                    </a:moveTo>
                    <a:lnTo>
                      <a:pt x="7355915" y="6163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C6DAFAA8-A035-493D-936A-9CFCE5BECC32}"/>
                  </a:ext>
                </a:extLst>
              </p:cNvPr>
              <p:cNvSpPr/>
              <p:nvPr/>
            </p:nvSpPr>
            <p:spPr>
              <a:xfrm>
                <a:off x="1813068" y="2116652"/>
                <a:ext cx="0" cy="3017520"/>
              </a:xfrm>
              <a:custGeom>
                <a:avLst/>
                <a:gdLst/>
                <a:ahLst/>
                <a:cxnLst/>
                <a:rect l="l" t="t" r="r" b="b"/>
                <a:pathLst>
                  <a:path h="3017520">
                    <a:moveTo>
                      <a:pt x="0" y="3017339"/>
                    </a:moveTo>
                    <a:lnTo>
                      <a:pt x="1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4D14166A-7562-4299-892D-B1D0892957AD}"/>
                  </a:ext>
                </a:extLst>
              </p:cNvPr>
              <p:cNvSpPr/>
              <p:nvPr/>
            </p:nvSpPr>
            <p:spPr>
              <a:xfrm>
                <a:off x="2743200" y="2125268"/>
                <a:ext cx="0" cy="3017520"/>
              </a:xfrm>
              <a:custGeom>
                <a:avLst/>
                <a:gdLst/>
                <a:ahLst/>
                <a:cxnLst/>
                <a:rect l="l" t="t" r="r" b="b"/>
                <a:pathLst>
                  <a:path h="3017520">
                    <a:moveTo>
                      <a:pt x="0" y="3017339"/>
                    </a:moveTo>
                    <a:lnTo>
                      <a:pt x="1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568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4B55-5C16-4397-AAFE-F9363675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4D457676-C29C-484E-85FF-4F7AA69D5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332" y="1905000"/>
            <a:ext cx="8597336" cy="223907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3175" algn="ctr">
              <a:lnSpc>
                <a:spcPts val="4300"/>
              </a:lnSpc>
              <a:spcBef>
                <a:spcPts val="260"/>
              </a:spcBef>
            </a:pPr>
            <a:r>
              <a:rPr sz="3600" spc="-5" dirty="0">
                <a:solidFill>
                  <a:srgbClr val="000000"/>
                </a:solidFill>
                <a:latin typeface="Corbel"/>
                <a:cs typeface="Corbel"/>
              </a:rPr>
              <a:t>We now have strongly performing,  </a:t>
            </a:r>
            <a:r>
              <a:rPr sz="3600" dirty="0">
                <a:solidFill>
                  <a:srgbClr val="000000"/>
                </a:solidFill>
                <a:latin typeface="Corbel"/>
                <a:cs typeface="Corbel"/>
              </a:rPr>
              <a:t>deep, generic, </a:t>
            </a:r>
            <a:r>
              <a:rPr sz="3600" spc="-5" dirty="0">
                <a:solidFill>
                  <a:srgbClr val="000000"/>
                </a:solidFill>
                <a:latin typeface="Corbel"/>
                <a:cs typeface="Corbel"/>
              </a:rPr>
              <a:t>pre-trained, </a:t>
            </a:r>
            <a:r>
              <a:rPr sz="3600" dirty="0">
                <a:solidFill>
                  <a:srgbClr val="000000"/>
                </a:solidFill>
                <a:latin typeface="Corbel"/>
                <a:cs typeface="Corbel"/>
              </a:rPr>
              <a:t>neural </a:t>
            </a:r>
            <a:r>
              <a:rPr sz="3600" spc="-5" dirty="0">
                <a:solidFill>
                  <a:srgbClr val="000000"/>
                </a:solidFill>
                <a:latin typeface="Corbel"/>
                <a:cs typeface="Corbel"/>
              </a:rPr>
              <a:t>network  stacks for </a:t>
            </a:r>
            <a:r>
              <a:rPr sz="3600" dirty="0">
                <a:solidFill>
                  <a:srgbClr val="000000"/>
                </a:solidFill>
                <a:latin typeface="Corbel"/>
                <a:cs typeface="Corbel"/>
              </a:rPr>
              <a:t>NLP </a:t>
            </a:r>
            <a:r>
              <a:rPr sz="3600" spc="-5" dirty="0">
                <a:solidFill>
                  <a:srgbClr val="000000"/>
                </a:solidFill>
                <a:latin typeface="Corbel"/>
                <a:cs typeface="Corbel"/>
              </a:rPr>
              <a:t>that you can just</a:t>
            </a:r>
            <a:r>
              <a:rPr sz="3600" spc="-4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000000"/>
                </a:solidFill>
                <a:latin typeface="Corbel"/>
                <a:cs typeface="Corbel"/>
              </a:rPr>
              <a:t>load</a:t>
            </a:r>
            <a:r>
              <a:rPr sz="3600" dirty="0">
                <a:solidFill>
                  <a:srgbClr val="000000"/>
                </a:solidFill>
                <a:latin typeface="Corbel"/>
                <a:cs typeface="Corbel"/>
              </a:rPr>
              <a:t>– in </a:t>
            </a:r>
            <a:r>
              <a:rPr sz="3600" spc="-5" dirty="0">
                <a:solidFill>
                  <a:srgbClr val="000000"/>
                </a:solidFill>
                <a:latin typeface="Corbel"/>
                <a:cs typeface="Corbel"/>
              </a:rPr>
              <a:t>the </a:t>
            </a:r>
            <a:r>
              <a:rPr spc="-5" dirty="0">
                <a:solidFill>
                  <a:srgbClr val="000000"/>
                </a:solidFill>
                <a:latin typeface="Corbel"/>
              </a:rPr>
              <a:t>same way vision has had </a:t>
            </a:r>
            <a:r>
              <a:rPr lang="en-US" spc="-5" dirty="0">
                <a:solidFill>
                  <a:srgbClr val="000000"/>
                </a:solidFill>
                <a:latin typeface="Corbel"/>
              </a:rPr>
              <a:t>(</a:t>
            </a:r>
            <a:r>
              <a:rPr lang="en-US" spc="-5" dirty="0" err="1">
                <a:solidFill>
                  <a:srgbClr val="000000"/>
                </a:solidFill>
                <a:latin typeface="Corbel"/>
              </a:rPr>
              <a:t>ResNet</a:t>
            </a:r>
            <a:r>
              <a:rPr lang="en-US" spc="-5" dirty="0">
                <a:solidFill>
                  <a:srgbClr val="000000"/>
                </a:solidFill>
                <a:latin typeface="Corbel"/>
              </a:rPr>
              <a:t>, etc.)!</a:t>
            </a:r>
            <a:endParaRPr spc="-5" dirty="0">
              <a:solidFill>
                <a:srgbClr val="000000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25104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FDC8B-C83E-4EA9-B8A4-C5C2A4A1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8968A05-2F57-469C-AB2B-230BE69C28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883" y="299340"/>
            <a:ext cx="7023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>
                <a:solidFill>
                  <a:srgbClr val="000000"/>
                </a:solidFill>
                <a:latin typeface="Trebuchet MS"/>
                <a:cs typeface="Trebuchet MS"/>
              </a:rPr>
              <a:t>But</a:t>
            </a:r>
            <a:r>
              <a:rPr sz="3000" spc="-3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000000"/>
                </a:solidFill>
                <a:latin typeface="Trebuchet MS"/>
                <a:cs typeface="Trebuchet MS"/>
              </a:rPr>
              <a:t>let’s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35" dirty="0">
                <a:solidFill>
                  <a:srgbClr val="000000"/>
                </a:solidFill>
                <a:latin typeface="Trebuchet MS"/>
                <a:cs typeface="Trebuchet MS"/>
              </a:rPr>
              <a:t>change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60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Trebuchet MS"/>
                <a:cs typeface="Trebuchet MS"/>
              </a:rPr>
              <a:t>x-axis</a:t>
            </a:r>
            <a:r>
              <a:rPr sz="3000" spc="-3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000000"/>
                </a:solidFill>
                <a:latin typeface="Trebuchet MS"/>
                <a:cs typeface="Trebuchet MS"/>
              </a:rPr>
              <a:t>compute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765" dirty="0">
                <a:solidFill>
                  <a:srgbClr val="000000"/>
                </a:solidFill>
                <a:latin typeface="Trebuchet MS"/>
                <a:cs typeface="Trebuchet MS"/>
              </a:rPr>
              <a:t>…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FE1011-BE6D-4605-97D6-24641D285873}"/>
              </a:ext>
            </a:extLst>
          </p:cNvPr>
          <p:cNvSpPr/>
          <p:nvPr/>
        </p:nvSpPr>
        <p:spPr>
          <a:xfrm>
            <a:off x="913557" y="2211489"/>
            <a:ext cx="0" cy="2931160"/>
          </a:xfrm>
          <a:custGeom>
            <a:avLst/>
            <a:gdLst/>
            <a:ahLst/>
            <a:cxnLst/>
            <a:rect l="l" t="t" r="r" b="b"/>
            <a:pathLst>
              <a:path h="2931160">
                <a:moveTo>
                  <a:pt x="0" y="2931118"/>
                </a:moveTo>
                <a:lnTo>
                  <a:pt x="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947792E-9165-4F16-937C-057A778CAC41}"/>
              </a:ext>
            </a:extLst>
          </p:cNvPr>
          <p:cNvSpPr txBox="1"/>
          <p:nvPr/>
        </p:nvSpPr>
        <p:spPr>
          <a:xfrm>
            <a:off x="642156" y="207213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40DBF18-29E3-4516-95C5-ADF8999B5AFD}"/>
              </a:ext>
            </a:extLst>
          </p:cNvPr>
          <p:cNvSpPr txBox="1"/>
          <p:nvPr/>
        </p:nvSpPr>
        <p:spPr>
          <a:xfrm>
            <a:off x="620679" y="498906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3EFAC5F-229B-47D2-8601-449CCB8E2604}"/>
              </a:ext>
            </a:extLst>
          </p:cNvPr>
          <p:cNvSpPr/>
          <p:nvPr/>
        </p:nvSpPr>
        <p:spPr>
          <a:xfrm>
            <a:off x="2284731" y="3231135"/>
            <a:ext cx="143985" cy="139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2560830-52F8-46A5-A543-1DB465ED5C23}"/>
              </a:ext>
            </a:extLst>
          </p:cNvPr>
          <p:cNvSpPr/>
          <p:nvPr/>
        </p:nvSpPr>
        <p:spPr>
          <a:xfrm>
            <a:off x="3176271" y="2901951"/>
            <a:ext cx="144385" cy="14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9D0EFAD-E744-4C5E-93F5-A7DE365BC5D1}"/>
              </a:ext>
            </a:extLst>
          </p:cNvPr>
          <p:cNvSpPr/>
          <p:nvPr/>
        </p:nvSpPr>
        <p:spPr>
          <a:xfrm>
            <a:off x="7805419" y="2723643"/>
            <a:ext cx="156378" cy="151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016079E6-53B6-487F-91DC-66AE62FB534F}"/>
              </a:ext>
            </a:extLst>
          </p:cNvPr>
          <p:cNvGrpSpPr/>
          <p:nvPr/>
        </p:nvGrpSpPr>
        <p:grpSpPr>
          <a:xfrm>
            <a:off x="844550" y="3971799"/>
            <a:ext cx="7437755" cy="1189990"/>
            <a:chOff x="844550" y="3971799"/>
            <a:chExt cx="7437755" cy="118999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B97C829-AD0F-44AA-8486-E407CFEA4EC2}"/>
                </a:ext>
              </a:extLst>
            </p:cNvPr>
            <p:cNvSpPr/>
            <p:nvPr/>
          </p:nvSpPr>
          <p:spPr>
            <a:xfrm>
              <a:off x="844550" y="4225544"/>
              <a:ext cx="143185" cy="1451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AACD811-5218-4748-8262-5FD01470EFF7}"/>
                </a:ext>
              </a:extLst>
            </p:cNvPr>
            <p:cNvSpPr/>
            <p:nvPr/>
          </p:nvSpPr>
          <p:spPr>
            <a:xfrm>
              <a:off x="961135" y="3971799"/>
              <a:ext cx="139188" cy="1422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0BFFCCB-28B3-406A-B94D-385B6A32F66B}"/>
                </a:ext>
              </a:extLst>
            </p:cNvPr>
            <p:cNvSpPr/>
            <p:nvPr/>
          </p:nvSpPr>
          <p:spPr>
            <a:xfrm>
              <a:off x="913558" y="5142608"/>
              <a:ext cx="7356475" cy="6350"/>
            </a:xfrm>
            <a:custGeom>
              <a:avLst/>
              <a:gdLst/>
              <a:ahLst/>
              <a:cxnLst/>
              <a:rect l="l" t="t" r="r" b="b"/>
              <a:pathLst>
                <a:path w="7356475" h="6350">
                  <a:moveTo>
                    <a:pt x="0" y="0"/>
                  </a:moveTo>
                  <a:lnTo>
                    <a:pt x="7355915" y="61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C6DE0919-B882-43E4-ABC2-E63773D1DFBA}"/>
              </a:ext>
            </a:extLst>
          </p:cNvPr>
          <p:cNvSpPr txBox="1"/>
          <p:nvPr/>
        </p:nvSpPr>
        <p:spPr>
          <a:xfrm>
            <a:off x="3970675" y="5158232"/>
            <a:ext cx="17030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5" dirty="0">
                <a:latin typeface="Calibri"/>
                <a:cs typeface="Calibri"/>
              </a:rPr>
              <a:t>Pre-Train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FLOPs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CC681DA-AF20-46D5-99BE-00B10FD11FC3}"/>
              </a:ext>
            </a:extLst>
          </p:cNvPr>
          <p:cNvSpPr txBox="1"/>
          <p:nvPr/>
        </p:nvSpPr>
        <p:spPr>
          <a:xfrm>
            <a:off x="1015466" y="3154171"/>
            <a:ext cx="1853564" cy="129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Calibri"/>
              <a:cs typeface="Calibri"/>
            </a:endParaRPr>
          </a:p>
          <a:p>
            <a:pPr marL="114935">
              <a:lnSpc>
                <a:spcPts val="2150"/>
              </a:lnSpc>
            </a:pPr>
            <a:r>
              <a:rPr sz="1800" spc="-5" dirty="0">
                <a:latin typeface="Calibri"/>
                <a:cs typeface="Calibri"/>
              </a:rPr>
              <a:t>ELMo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50"/>
              </a:lnSpc>
            </a:pPr>
            <a:r>
              <a:rPr sz="1800" spc="-20" dirty="0">
                <a:latin typeface="Calibri"/>
                <a:cs typeface="Calibri"/>
              </a:rPr>
              <a:t>GloVe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730236C-170D-418B-9D22-CDFB1DE8EC76}"/>
              </a:ext>
            </a:extLst>
          </p:cNvPr>
          <p:cNvSpPr txBox="1"/>
          <p:nvPr/>
        </p:nvSpPr>
        <p:spPr>
          <a:xfrm>
            <a:off x="546969" y="3062881"/>
            <a:ext cx="351155" cy="12598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" dirty="0">
                <a:latin typeface="Calibri"/>
                <a:cs typeface="Calibri"/>
              </a:rPr>
              <a:t>GLUE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Score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43E9E03-F358-4417-ABC5-16E59B508E75}"/>
              </a:ext>
            </a:extLst>
          </p:cNvPr>
          <p:cNvSpPr txBox="1"/>
          <p:nvPr/>
        </p:nvSpPr>
        <p:spPr>
          <a:xfrm>
            <a:off x="3121266" y="2430779"/>
            <a:ext cx="115633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Trebuchet MS"/>
                <a:cs typeface="Trebuchet MS"/>
              </a:rPr>
              <a:t>6.4e19</a:t>
            </a:r>
            <a:r>
              <a:rPr sz="1400" spc="-165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FLOPs</a:t>
            </a:r>
            <a:endParaRPr sz="1400">
              <a:latin typeface="Trebuchet MS"/>
              <a:cs typeface="Trebuchet MS"/>
            </a:endParaRPr>
          </a:p>
          <a:p>
            <a:pPr marL="238760">
              <a:lnSpc>
                <a:spcPct val="100000"/>
              </a:lnSpc>
              <a:spcBef>
                <a:spcPts val="1380"/>
              </a:spcBef>
            </a:pPr>
            <a:r>
              <a:rPr sz="1700" dirty="0">
                <a:latin typeface="Calibri"/>
                <a:cs typeface="Calibri"/>
              </a:rPr>
              <a:t>B</a:t>
            </a:r>
            <a:r>
              <a:rPr sz="1700" spc="-5" dirty="0">
                <a:latin typeface="Calibri"/>
                <a:cs typeface="Calibri"/>
              </a:rPr>
              <a:t>E</a:t>
            </a:r>
            <a:r>
              <a:rPr sz="1700" spc="-20" dirty="0">
                <a:latin typeface="Calibri"/>
                <a:cs typeface="Calibri"/>
              </a:rPr>
              <a:t>R</a:t>
            </a:r>
            <a:r>
              <a:rPr sz="1700" spc="-140" dirty="0">
                <a:latin typeface="Calibri"/>
                <a:cs typeface="Calibri"/>
              </a:rPr>
              <a:t>T</a:t>
            </a:r>
            <a:r>
              <a:rPr sz="1700" dirty="0">
                <a:latin typeface="Calibri"/>
                <a:cs typeface="Calibri"/>
              </a:rPr>
              <a:t>-B</a:t>
            </a:r>
            <a:r>
              <a:rPr sz="1700" spc="-5" dirty="0">
                <a:latin typeface="Calibri"/>
                <a:cs typeface="Calibri"/>
              </a:rPr>
              <a:t>as</a:t>
            </a:r>
            <a:r>
              <a:rPr sz="1700" dirty="0">
                <a:latin typeface="Calibri"/>
                <a:cs typeface="Calibri"/>
              </a:rPr>
              <a:t>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7A0F99C-3EDC-4611-8825-9775CA72D006}"/>
              </a:ext>
            </a:extLst>
          </p:cNvPr>
          <p:cNvSpPr txBox="1"/>
          <p:nvPr/>
        </p:nvSpPr>
        <p:spPr>
          <a:xfrm>
            <a:off x="7129404" y="2187842"/>
            <a:ext cx="1896745" cy="74803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400" spc="-65" dirty="0">
                <a:latin typeface="Trebuchet MS"/>
                <a:cs typeface="Trebuchet MS"/>
              </a:rPr>
              <a:t>1.9e20</a:t>
            </a:r>
            <a:r>
              <a:rPr sz="1400" spc="-15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FLOPs</a:t>
            </a:r>
            <a:endParaRPr sz="1400" dirty="0">
              <a:latin typeface="Trebuchet MS"/>
              <a:cs typeface="Trebuchet MS"/>
            </a:endParaRPr>
          </a:p>
          <a:p>
            <a:pPr marL="861060">
              <a:lnSpc>
                <a:spcPct val="100000"/>
              </a:lnSpc>
              <a:spcBef>
                <a:spcPts val="1040"/>
              </a:spcBef>
            </a:pPr>
            <a:r>
              <a:rPr sz="1800" spc="-25" dirty="0">
                <a:latin typeface="Calibri"/>
                <a:cs typeface="Calibri"/>
              </a:rPr>
              <a:t>BERT-Large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608C445-31EE-483B-9F90-992003ECC3EC}"/>
              </a:ext>
            </a:extLst>
          </p:cNvPr>
          <p:cNvSpPr txBox="1"/>
          <p:nvPr/>
        </p:nvSpPr>
        <p:spPr>
          <a:xfrm>
            <a:off x="787400" y="5551423"/>
            <a:ext cx="50977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0" dirty="0">
                <a:latin typeface="Calibri"/>
                <a:cs typeface="Calibri"/>
              </a:rPr>
              <a:t>BERT-Large </a:t>
            </a:r>
            <a:r>
              <a:rPr sz="2100" spc="-5" dirty="0">
                <a:latin typeface="Calibri"/>
                <a:cs typeface="Calibri"/>
              </a:rPr>
              <a:t>uses 60x </a:t>
            </a:r>
            <a:r>
              <a:rPr sz="2100" spc="-10" dirty="0">
                <a:latin typeface="Calibri"/>
                <a:cs typeface="Calibri"/>
              </a:rPr>
              <a:t>more compute </a:t>
            </a:r>
            <a:r>
              <a:rPr sz="2100" spc="-5" dirty="0">
                <a:latin typeface="Calibri"/>
                <a:cs typeface="Calibri"/>
              </a:rPr>
              <a:t>than</a:t>
            </a:r>
            <a:r>
              <a:rPr sz="2100" spc="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ELMo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091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FDC8B-C83E-4EA9-B8A4-C5C2A4A1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58</a:t>
            </a:fld>
            <a:endParaRPr lang="en-US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B602CB7-B38E-4C21-8287-CABBB8002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25" y="279846"/>
            <a:ext cx="7023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>
                <a:solidFill>
                  <a:srgbClr val="000000"/>
                </a:solidFill>
                <a:latin typeface="Trebuchet MS"/>
                <a:cs typeface="Trebuchet MS"/>
              </a:rPr>
              <a:t>But</a:t>
            </a:r>
            <a:r>
              <a:rPr sz="3000" spc="-3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000000"/>
                </a:solidFill>
                <a:latin typeface="Trebuchet MS"/>
                <a:cs typeface="Trebuchet MS"/>
              </a:rPr>
              <a:t>let’s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35" dirty="0">
                <a:solidFill>
                  <a:srgbClr val="000000"/>
                </a:solidFill>
                <a:latin typeface="Trebuchet MS"/>
                <a:cs typeface="Trebuchet MS"/>
              </a:rPr>
              <a:t>change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60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Trebuchet MS"/>
                <a:cs typeface="Trebuchet MS"/>
              </a:rPr>
              <a:t>x-axis</a:t>
            </a:r>
            <a:r>
              <a:rPr sz="3000" spc="-3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5" dirty="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000000"/>
                </a:solidFill>
                <a:latin typeface="Trebuchet MS"/>
                <a:cs typeface="Trebuchet MS"/>
              </a:rPr>
              <a:t>compute</a:t>
            </a:r>
            <a:r>
              <a:rPr sz="3000" spc="-3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765" dirty="0">
                <a:solidFill>
                  <a:srgbClr val="000000"/>
                </a:solidFill>
                <a:latin typeface="Trebuchet MS"/>
                <a:cs typeface="Trebuchet MS"/>
              </a:rPr>
              <a:t>…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2DF5575-D3CD-44EF-8B16-AC1EDD69CF87}"/>
              </a:ext>
            </a:extLst>
          </p:cNvPr>
          <p:cNvSpPr/>
          <p:nvPr/>
        </p:nvSpPr>
        <p:spPr>
          <a:xfrm>
            <a:off x="913557" y="2211489"/>
            <a:ext cx="0" cy="2931160"/>
          </a:xfrm>
          <a:custGeom>
            <a:avLst/>
            <a:gdLst/>
            <a:ahLst/>
            <a:cxnLst/>
            <a:rect l="l" t="t" r="r" b="b"/>
            <a:pathLst>
              <a:path h="2931160">
                <a:moveTo>
                  <a:pt x="0" y="2931118"/>
                </a:moveTo>
                <a:lnTo>
                  <a:pt x="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33A26EA-74E5-461C-8148-5624E39F5EFC}"/>
              </a:ext>
            </a:extLst>
          </p:cNvPr>
          <p:cNvSpPr txBox="1"/>
          <p:nvPr/>
        </p:nvSpPr>
        <p:spPr>
          <a:xfrm>
            <a:off x="642156" y="207213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8FF0B5A-F198-4A8C-BC3F-A97A2DC12EB2}"/>
              </a:ext>
            </a:extLst>
          </p:cNvPr>
          <p:cNvSpPr txBox="1"/>
          <p:nvPr/>
        </p:nvSpPr>
        <p:spPr>
          <a:xfrm>
            <a:off x="620679" y="498906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BCED307E-38D6-41BF-8810-5B7BB1DED7C1}"/>
              </a:ext>
            </a:extLst>
          </p:cNvPr>
          <p:cNvGrpSpPr/>
          <p:nvPr/>
        </p:nvGrpSpPr>
        <p:grpSpPr>
          <a:xfrm>
            <a:off x="844550" y="2895093"/>
            <a:ext cx="281940" cy="1475740"/>
            <a:chOff x="844550" y="2895093"/>
            <a:chExt cx="281940" cy="147574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E3E83D9-BFBD-4FF8-9CAB-8745360A7B47}"/>
                </a:ext>
              </a:extLst>
            </p:cNvPr>
            <p:cNvSpPr/>
            <p:nvPr/>
          </p:nvSpPr>
          <p:spPr>
            <a:xfrm>
              <a:off x="844550" y="4225544"/>
              <a:ext cx="143185" cy="1451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6CAF51A-28E5-40F3-B39A-BBCF591DFDF3}"/>
                </a:ext>
              </a:extLst>
            </p:cNvPr>
            <p:cNvSpPr/>
            <p:nvPr/>
          </p:nvSpPr>
          <p:spPr>
            <a:xfrm>
              <a:off x="851407" y="3971799"/>
              <a:ext cx="139188" cy="142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DC675E2-8B7C-4973-B88B-95BAFE4F3569}"/>
                </a:ext>
              </a:extLst>
            </p:cNvPr>
            <p:cNvSpPr/>
            <p:nvPr/>
          </p:nvSpPr>
          <p:spPr>
            <a:xfrm>
              <a:off x="933704" y="3231135"/>
              <a:ext cx="143985" cy="139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4D36AF4-9B05-45B5-A9BB-94764CFB86E1}"/>
                </a:ext>
              </a:extLst>
            </p:cNvPr>
            <p:cNvSpPr/>
            <p:nvPr/>
          </p:nvSpPr>
          <p:spPr>
            <a:xfrm>
              <a:off x="981710" y="2895093"/>
              <a:ext cx="144385" cy="145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DF9D11C3-0B83-406A-8539-208F891FA5AC}"/>
              </a:ext>
            </a:extLst>
          </p:cNvPr>
          <p:cNvSpPr/>
          <p:nvPr/>
        </p:nvSpPr>
        <p:spPr>
          <a:xfrm>
            <a:off x="1262888" y="2723643"/>
            <a:ext cx="156378" cy="151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1BAC5F0-F876-46A6-8A80-8A136D9B35C3}"/>
              </a:ext>
            </a:extLst>
          </p:cNvPr>
          <p:cNvSpPr/>
          <p:nvPr/>
        </p:nvSpPr>
        <p:spPr>
          <a:xfrm>
            <a:off x="2949955" y="2394457"/>
            <a:ext cx="141986" cy="1419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2823888-A974-4943-9738-C488B3039D79}"/>
              </a:ext>
            </a:extLst>
          </p:cNvPr>
          <p:cNvSpPr/>
          <p:nvPr/>
        </p:nvSpPr>
        <p:spPr>
          <a:xfrm>
            <a:off x="7805419" y="2243582"/>
            <a:ext cx="141986" cy="1419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5ABD633-4266-4560-ADD8-50BA822C63CE}"/>
              </a:ext>
            </a:extLst>
          </p:cNvPr>
          <p:cNvSpPr txBox="1"/>
          <p:nvPr/>
        </p:nvSpPr>
        <p:spPr>
          <a:xfrm>
            <a:off x="7806563" y="2282444"/>
            <a:ext cx="122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6B0EC06-4A44-447B-A675-D9C23A50B57E}"/>
              </a:ext>
            </a:extLst>
          </p:cNvPr>
          <p:cNvSpPr txBox="1"/>
          <p:nvPr/>
        </p:nvSpPr>
        <p:spPr>
          <a:xfrm>
            <a:off x="1094003" y="2745740"/>
            <a:ext cx="1068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7630">
              <a:lnSpc>
                <a:spcPct val="1222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-B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se  GPT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F4F3D9D-1D7B-4C2D-A538-E56A53A5300E}"/>
              </a:ext>
            </a:extLst>
          </p:cNvPr>
          <p:cNvSpPr txBox="1"/>
          <p:nvPr/>
        </p:nvSpPr>
        <p:spPr>
          <a:xfrm>
            <a:off x="1521377" y="2632964"/>
            <a:ext cx="1047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BERT-Large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81D5E32-735D-45B9-AFCF-6F43CAE37274}"/>
              </a:ext>
            </a:extLst>
          </p:cNvPr>
          <p:cNvSpPr txBox="1"/>
          <p:nvPr/>
        </p:nvSpPr>
        <p:spPr>
          <a:xfrm>
            <a:off x="3109855" y="2306828"/>
            <a:ext cx="579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F1BE215-8B1A-494B-B9C1-D8639A8F6271}"/>
              </a:ext>
            </a:extLst>
          </p:cNvPr>
          <p:cNvSpPr txBox="1"/>
          <p:nvPr/>
        </p:nvSpPr>
        <p:spPr>
          <a:xfrm>
            <a:off x="7781163" y="2157476"/>
            <a:ext cx="1032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35493" dirty="0">
                <a:solidFill>
                  <a:srgbClr val="FFFFFF"/>
                </a:solidFill>
                <a:latin typeface="Calibri"/>
                <a:cs typeface="Calibri"/>
              </a:rPr>
              <a:t>≈</a:t>
            </a:r>
            <a:r>
              <a:rPr sz="2700" spc="-172" baseline="354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RoBERTa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2E52E98-C84D-4BF6-A096-4CE11FF647F4}"/>
              </a:ext>
            </a:extLst>
          </p:cNvPr>
          <p:cNvSpPr/>
          <p:nvPr/>
        </p:nvSpPr>
        <p:spPr>
          <a:xfrm>
            <a:off x="913558" y="5142608"/>
            <a:ext cx="7356475" cy="6350"/>
          </a:xfrm>
          <a:custGeom>
            <a:avLst/>
            <a:gdLst/>
            <a:ahLst/>
            <a:cxnLst/>
            <a:rect l="l" t="t" r="r" b="b"/>
            <a:pathLst>
              <a:path w="7356475" h="6350">
                <a:moveTo>
                  <a:pt x="0" y="0"/>
                </a:moveTo>
                <a:lnTo>
                  <a:pt x="7355915" y="61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1177AA3-C48D-4EC8-96C5-238FC3791CD6}"/>
              </a:ext>
            </a:extLst>
          </p:cNvPr>
          <p:cNvSpPr txBox="1"/>
          <p:nvPr/>
        </p:nvSpPr>
        <p:spPr>
          <a:xfrm>
            <a:off x="3970675" y="5158232"/>
            <a:ext cx="17030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5" dirty="0">
                <a:latin typeface="Calibri"/>
                <a:cs typeface="Calibri"/>
              </a:rPr>
              <a:t>Pre-Train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FLOPs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06919F4-A2D0-4C96-8F6F-3BA4D32727C7}"/>
              </a:ext>
            </a:extLst>
          </p:cNvPr>
          <p:cNvSpPr txBox="1"/>
          <p:nvPr/>
        </p:nvSpPr>
        <p:spPr>
          <a:xfrm>
            <a:off x="1015466" y="3876547"/>
            <a:ext cx="57594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215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ELMo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Glo</a:t>
            </a:r>
            <a:r>
              <a:rPr sz="1800" spc="-9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5810EEA-65D5-412A-BBAD-85DD6F64B43D}"/>
              </a:ext>
            </a:extLst>
          </p:cNvPr>
          <p:cNvSpPr txBox="1"/>
          <p:nvPr/>
        </p:nvSpPr>
        <p:spPr>
          <a:xfrm>
            <a:off x="546969" y="3062881"/>
            <a:ext cx="351155" cy="12598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" dirty="0">
                <a:latin typeface="Calibri"/>
                <a:cs typeface="Calibri"/>
              </a:rPr>
              <a:t>GLUE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Score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9D92FE9-5A8E-48D6-BC68-8B7305C4C18B}"/>
              </a:ext>
            </a:extLst>
          </p:cNvPr>
          <p:cNvSpPr txBox="1"/>
          <p:nvPr/>
        </p:nvSpPr>
        <p:spPr>
          <a:xfrm>
            <a:off x="787400" y="5551423"/>
            <a:ext cx="54178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5" dirty="0">
                <a:latin typeface="Calibri"/>
                <a:cs typeface="Calibri"/>
              </a:rPr>
              <a:t>RoBERTa </a:t>
            </a:r>
            <a:r>
              <a:rPr sz="2100" spc="-5" dirty="0">
                <a:latin typeface="Calibri"/>
                <a:cs typeface="Calibri"/>
              </a:rPr>
              <a:t>uses 16x </a:t>
            </a:r>
            <a:r>
              <a:rPr sz="2100" spc="-10" dirty="0">
                <a:latin typeface="Calibri"/>
                <a:cs typeface="Calibri"/>
              </a:rPr>
              <a:t>more compute </a:t>
            </a:r>
            <a:r>
              <a:rPr sz="2100" spc="-5" dirty="0">
                <a:latin typeface="Calibri"/>
                <a:cs typeface="Calibri"/>
              </a:rPr>
              <a:t>than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BERT-Large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6185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FDC8B-C83E-4EA9-B8A4-C5C2A4A1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6EB1CE8-ABF9-41C6-BF33-D47C803A4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69408"/>
            <a:ext cx="4927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000000"/>
                </a:solidFill>
                <a:latin typeface="Trebuchet MS"/>
                <a:cs typeface="Trebuchet MS"/>
              </a:rPr>
              <a:t>More</a:t>
            </a:r>
            <a:r>
              <a:rPr sz="30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60" dirty="0">
                <a:solidFill>
                  <a:srgbClr val="000000"/>
                </a:solidFill>
                <a:latin typeface="Trebuchet MS"/>
                <a:cs typeface="Trebuchet MS"/>
              </a:rPr>
              <a:t>compute,</a:t>
            </a:r>
            <a:r>
              <a:rPr sz="3000" spc="-3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000000"/>
                </a:solidFill>
                <a:latin typeface="Trebuchet MS"/>
                <a:cs typeface="Trebuchet MS"/>
              </a:rPr>
              <a:t>more</a:t>
            </a:r>
            <a:r>
              <a:rPr sz="30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000" spc="-30" dirty="0">
                <a:solidFill>
                  <a:srgbClr val="000000"/>
                </a:solidFill>
                <a:latin typeface="Trebuchet MS"/>
                <a:cs typeface="Trebuchet MS"/>
              </a:rPr>
              <a:t>better?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8AAD9AD-0952-4A79-97E4-30FF423F96F2}"/>
              </a:ext>
            </a:extLst>
          </p:cNvPr>
          <p:cNvSpPr/>
          <p:nvPr/>
        </p:nvSpPr>
        <p:spPr>
          <a:xfrm>
            <a:off x="913557" y="2211489"/>
            <a:ext cx="0" cy="2931160"/>
          </a:xfrm>
          <a:custGeom>
            <a:avLst/>
            <a:gdLst/>
            <a:ahLst/>
            <a:cxnLst/>
            <a:rect l="l" t="t" r="r" b="b"/>
            <a:pathLst>
              <a:path h="2931160">
                <a:moveTo>
                  <a:pt x="0" y="2931118"/>
                </a:moveTo>
                <a:lnTo>
                  <a:pt x="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9176EBA-2B08-473C-A578-1393771394CB}"/>
              </a:ext>
            </a:extLst>
          </p:cNvPr>
          <p:cNvSpPr txBox="1"/>
          <p:nvPr/>
        </p:nvSpPr>
        <p:spPr>
          <a:xfrm>
            <a:off x="642156" y="207213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3223C2-04F2-4388-95E6-0AD96ABDC4F7}"/>
              </a:ext>
            </a:extLst>
          </p:cNvPr>
          <p:cNvSpPr txBox="1"/>
          <p:nvPr/>
        </p:nvSpPr>
        <p:spPr>
          <a:xfrm>
            <a:off x="620679" y="498906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21CA86CC-246D-4744-900B-EDD4AD3FBFCB}"/>
              </a:ext>
            </a:extLst>
          </p:cNvPr>
          <p:cNvGrpSpPr/>
          <p:nvPr/>
        </p:nvGrpSpPr>
        <p:grpSpPr>
          <a:xfrm>
            <a:off x="844550" y="2394457"/>
            <a:ext cx="354965" cy="1976755"/>
            <a:chOff x="844550" y="2394457"/>
            <a:chExt cx="354965" cy="197675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4DB3E53-C181-4E65-A979-E1C62CC9CB26}"/>
                </a:ext>
              </a:extLst>
            </p:cNvPr>
            <p:cNvSpPr/>
            <p:nvPr/>
          </p:nvSpPr>
          <p:spPr>
            <a:xfrm>
              <a:off x="844551" y="4225543"/>
              <a:ext cx="143185" cy="1451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AAB3720-1865-4AA2-9A65-F4D4B650E3B0}"/>
                </a:ext>
              </a:extLst>
            </p:cNvPr>
            <p:cNvSpPr/>
            <p:nvPr/>
          </p:nvSpPr>
          <p:spPr>
            <a:xfrm>
              <a:off x="844550" y="3971799"/>
              <a:ext cx="139188" cy="142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19D96E5-3F4E-4456-A1EB-7C4731DBA654}"/>
                </a:ext>
              </a:extLst>
            </p:cNvPr>
            <p:cNvSpPr/>
            <p:nvPr/>
          </p:nvSpPr>
          <p:spPr>
            <a:xfrm>
              <a:off x="851409" y="3231135"/>
              <a:ext cx="143985" cy="139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B415D023-C7D1-49D1-B39E-AFEFF608D18F}"/>
                </a:ext>
              </a:extLst>
            </p:cNvPr>
            <p:cNvSpPr/>
            <p:nvPr/>
          </p:nvSpPr>
          <p:spPr>
            <a:xfrm>
              <a:off x="858267" y="2895093"/>
              <a:ext cx="144385" cy="145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9129A2A-1B5C-442D-97B8-6BBA29091F66}"/>
                </a:ext>
              </a:extLst>
            </p:cNvPr>
            <p:cNvSpPr/>
            <p:nvPr/>
          </p:nvSpPr>
          <p:spPr>
            <a:xfrm>
              <a:off x="885698" y="2723643"/>
              <a:ext cx="156378" cy="1514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4BFBAD7-6D4B-4F2A-825D-69B7FFD7E3A2}"/>
                </a:ext>
              </a:extLst>
            </p:cNvPr>
            <p:cNvSpPr/>
            <p:nvPr/>
          </p:nvSpPr>
          <p:spPr>
            <a:xfrm>
              <a:off x="1057147" y="2394457"/>
              <a:ext cx="141986" cy="1419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8B1640CD-760F-4454-B452-5BCF9DF002C8}"/>
              </a:ext>
            </a:extLst>
          </p:cNvPr>
          <p:cNvSpPr/>
          <p:nvPr/>
        </p:nvSpPr>
        <p:spPr>
          <a:xfrm>
            <a:off x="1557782" y="2243582"/>
            <a:ext cx="141986" cy="1419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1315B47-DDDC-4C81-880B-80D51609F18B}"/>
              </a:ext>
            </a:extLst>
          </p:cNvPr>
          <p:cNvSpPr txBox="1"/>
          <p:nvPr/>
        </p:nvSpPr>
        <p:spPr>
          <a:xfrm>
            <a:off x="987710" y="2757932"/>
            <a:ext cx="110680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573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-B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se  GPT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F6F2279-64D7-4500-9147-0EB7CE42869D}"/>
              </a:ext>
            </a:extLst>
          </p:cNvPr>
          <p:cNvSpPr txBox="1"/>
          <p:nvPr/>
        </p:nvSpPr>
        <p:spPr>
          <a:xfrm>
            <a:off x="1185656" y="2636011"/>
            <a:ext cx="1047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BERT-Large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A0F5251-3C83-4245-B563-3057B5DCD744}"/>
              </a:ext>
            </a:extLst>
          </p:cNvPr>
          <p:cNvSpPr txBox="1"/>
          <p:nvPr/>
        </p:nvSpPr>
        <p:spPr>
          <a:xfrm>
            <a:off x="1168379" y="2306828"/>
            <a:ext cx="62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Calibri"/>
                <a:cs typeface="Calibri"/>
              </a:rPr>
              <a:t>XLNe</a:t>
            </a:r>
            <a:r>
              <a:rPr sz="2700" spc="-195" baseline="6172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1800" spc="-13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508E68C-4F36-4363-8D29-EE15E3E77B1F}"/>
              </a:ext>
            </a:extLst>
          </p:cNvPr>
          <p:cNvSpPr txBox="1"/>
          <p:nvPr/>
        </p:nvSpPr>
        <p:spPr>
          <a:xfrm>
            <a:off x="1533525" y="2148332"/>
            <a:ext cx="102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32407" dirty="0">
                <a:solidFill>
                  <a:srgbClr val="FFFFFF"/>
                </a:solidFill>
                <a:latin typeface="Calibri"/>
                <a:cs typeface="Calibri"/>
              </a:rPr>
              <a:t>≈</a:t>
            </a:r>
            <a:r>
              <a:rPr sz="2700" spc="-292" baseline="324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RoBERTa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441F9D6-E03C-4038-9DE9-07D6534C29AE}"/>
              </a:ext>
            </a:extLst>
          </p:cNvPr>
          <p:cNvSpPr/>
          <p:nvPr/>
        </p:nvSpPr>
        <p:spPr>
          <a:xfrm>
            <a:off x="913558" y="5142608"/>
            <a:ext cx="7356475" cy="6350"/>
          </a:xfrm>
          <a:custGeom>
            <a:avLst/>
            <a:gdLst/>
            <a:ahLst/>
            <a:cxnLst/>
            <a:rect l="l" t="t" r="r" b="b"/>
            <a:pathLst>
              <a:path w="7356475" h="6350">
                <a:moveTo>
                  <a:pt x="0" y="0"/>
                </a:moveTo>
                <a:lnTo>
                  <a:pt x="7355915" y="616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446F5CD-31B7-4696-9AA5-3CED8AA49919}"/>
              </a:ext>
            </a:extLst>
          </p:cNvPr>
          <p:cNvSpPr txBox="1"/>
          <p:nvPr/>
        </p:nvSpPr>
        <p:spPr>
          <a:xfrm>
            <a:off x="3970675" y="5158232"/>
            <a:ext cx="17030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5" dirty="0">
                <a:latin typeface="Calibri"/>
                <a:cs typeface="Calibri"/>
              </a:rPr>
              <a:t>Pre-Train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FLOPs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C59ACA2-4726-4A9A-947E-8B9F663B4606}"/>
              </a:ext>
            </a:extLst>
          </p:cNvPr>
          <p:cNvSpPr txBox="1"/>
          <p:nvPr/>
        </p:nvSpPr>
        <p:spPr>
          <a:xfrm>
            <a:off x="985563" y="3876547"/>
            <a:ext cx="5975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ELMo</a:t>
            </a:r>
            <a:endParaRPr sz="1800">
              <a:latin typeface="Calibri"/>
              <a:cs typeface="Calibri"/>
            </a:endParaRPr>
          </a:p>
          <a:p>
            <a:pPr marL="34290">
              <a:lnSpc>
                <a:spcPts val="2100"/>
              </a:lnSpc>
            </a:pPr>
            <a:r>
              <a:rPr sz="1800" dirty="0">
                <a:latin typeface="Calibri"/>
                <a:cs typeface="Calibri"/>
              </a:rPr>
              <a:t>Glo</a:t>
            </a:r>
            <a:r>
              <a:rPr sz="1800" spc="-9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27E60FB6-3EE8-4D8B-B22E-5B0801A78A64}"/>
              </a:ext>
            </a:extLst>
          </p:cNvPr>
          <p:cNvSpPr txBox="1"/>
          <p:nvPr/>
        </p:nvSpPr>
        <p:spPr>
          <a:xfrm>
            <a:off x="546969" y="3062881"/>
            <a:ext cx="351155" cy="12598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" dirty="0">
                <a:latin typeface="Calibri"/>
                <a:cs typeface="Calibri"/>
              </a:rPr>
              <a:t>GLUE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Score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6DC2BEBB-1ECF-465B-83A8-8E5FA69A2B58}"/>
              </a:ext>
            </a:extLst>
          </p:cNvPr>
          <p:cNvSpPr/>
          <p:nvPr/>
        </p:nvSpPr>
        <p:spPr>
          <a:xfrm>
            <a:off x="7805419" y="2140582"/>
            <a:ext cx="141986" cy="1419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7E39F17D-9699-4398-8FD9-08151EC18541}"/>
              </a:ext>
            </a:extLst>
          </p:cNvPr>
          <p:cNvSpPr txBox="1"/>
          <p:nvPr/>
        </p:nvSpPr>
        <p:spPr>
          <a:xfrm>
            <a:off x="7781163" y="2066035"/>
            <a:ext cx="9251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37037" dirty="0">
                <a:solidFill>
                  <a:srgbClr val="FFFFFF"/>
                </a:solidFill>
                <a:latin typeface="Calibri"/>
                <a:cs typeface="Calibri"/>
              </a:rPr>
              <a:t>≈</a:t>
            </a:r>
            <a:r>
              <a:rPr sz="2700" spc="-225" baseline="3703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ALBERT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14B232B-47B4-4C10-8850-BE41E6B928AD}"/>
              </a:ext>
            </a:extLst>
          </p:cNvPr>
          <p:cNvSpPr txBox="1"/>
          <p:nvPr/>
        </p:nvSpPr>
        <p:spPr>
          <a:xfrm>
            <a:off x="7806563" y="2178811"/>
            <a:ext cx="122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D390A95-D95A-40EC-B541-1A5B5588DBAB}"/>
              </a:ext>
            </a:extLst>
          </p:cNvPr>
          <p:cNvSpPr txBox="1"/>
          <p:nvPr/>
        </p:nvSpPr>
        <p:spPr>
          <a:xfrm>
            <a:off x="787400" y="5551423"/>
            <a:ext cx="50399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ALBERT </a:t>
            </a:r>
            <a:r>
              <a:rPr sz="2100" dirty="0">
                <a:latin typeface="Calibri"/>
                <a:cs typeface="Calibri"/>
              </a:rPr>
              <a:t>uses </a:t>
            </a:r>
            <a:r>
              <a:rPr sz="2100" spc="-5" dirty="0">
                <a:latin typeface="Calibri"/>
                <a:cs typeface="Calibri"/>
              </a:rPr>
              <a:t>10x </a:t>
            </a:r>
            <a:r>
              <a:rPr sz="2100" spc="-10" dirty="0">
                <a:latin typeface="Calibri"/>
                <a:cs typeface="Calibri"/>
              </a:rPr>
              <a:t>more compute </a:t>
            </a:r>
            <a:r>
              <a:rPr sz="2100" spc="-5" dirty="0">
                <a:latin typeface="Calibri"/>
                <a:cs typeface="Calibri"/>
              </a:rPr>
              <a:t>than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35" dirty="0">
                <a:latin typeface="Calibri"/>
                <a:cs typeface="Calibri"/>
              </a:rPr>
              <a:t>RoBERTa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83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DE64-6CDC-4506-94DD-B669662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97AA28D-02AB-489C-A056-D093F663B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" y="224588"/>
            <a:ext cx="906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chemeClr val="tx1"/>
                </a:solidFill>
              </a:rPr>
              <a:t>How do we have usable meaning in a computer?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DEE6DB8-B924-48D8-8FE4-221B5322B34F}"/>
              </a:ext>
            </a:extLst>
          </p:cNvPr>
          <p:cNvSpPr txBox="1"/>
          <p:nvPr/>
        </p:nvSpPr>
        <p:spPr>
          <a:xfrm>
            <a:off x="383540" y="1248410"/>
            <a:ext cx="8074659" cy="7437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Common solution</a:t>
            </a:r>
            <a:r>
              <a:rPr sz="2400" spc="-5" dirty="0">
                <a:latin typeface="Calibri"/>
                <a:cs typeface="Calibri"/>
              </a:rPr>
              <a:t>: Use e.g.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WordNet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thesaurus containing lists  of </a:t>
            </a:r>
            <a:r>
              <a:rPr sz="2400" b="1" spc="-5" dirty="0">
                <a:latin typeface="Calibri"/>
                <a:cs typeface="Calibri"/>
              </a:rPr>
              <a:t>synonym </a:t>
            </a:r>
            <a:r>
              <a:rPr sz="2400" b="1" dirty="0">
                <a:latin typeface="Calibri"/>
                <a:cs typeface="Calibri"/>
              </a:rPr>
              <a:t>sets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b="1" spc="-5" dirty="0">
                <a:latin typeface="Calibri"/>
                <a:cs typeface="Calibri"/>
              </a:rPr>
              <a:t>hypernyms </a:t>
            </a:r>
            <a:r>
              <a:rPr sz="2400" spc="-5" dirty="0">
                <a:latin typeface="Calibri"/>
                <a:cs typeface="Calibri"/>
              </a:rPr>
              <a:t>(“is </a:t>
            </a:r>
            <a:r>
              <a:rPr sz="2400" dirty="0">
                <a:latin typeface="Calibri"/>
                <a:cs typeface="Calibri"/>
              </a:rPr>
              <a:t>a”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relationships).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26" name="Picture 2" descr="WordNet – open access data in linguistics | Open Science">
            <a:extLst>
              <a:ext uri="{FF2B5EF4-FFF2-40B4-BE49-F238E27FC236}">
                <a16:creationId xmlns:a16="http://schemas.microsoft.com/office/drawing/2014/main" id="{86095D0A-46A9-43F9-A9F2-BF7EC4BF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72" y="2101470"/>
            <a:ext cx="6289994" cy="4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62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667000"/>
            <a:ext cx="4038600" cy="1143000"/>
          </a:xfrm>
        </p:spPr>
        <p:txBody>
          <a:bodyPr/>
          <a:lstStyle/>
          <a:p>
            <a:r>
              <a:rPr lang="en-US" altLang="zh-CN" sz="6000" dirty="0">
                <a:latin typeface="Garamond" panose="02020404030301010803" pitchFamily="18" charset="0"/>
              </a:rPr>
              <a:t>Thank you!</a:t>
            </a:r>
            <a:endParaRPr lang="zh-CN" altLang="en-US" sz="60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70081-DD0C-4B41-B590-35DE62F4CBA0}"/>
              </a:ext>
            </a:extLst>
          </p:cNvPr>
          <p:cNvSpPr/>
          <p:nvPr/>
        </p:nvSpPr>
        <p:spPr>
          <a:xfrm>
            <a:off x="2743200" y="3829050"/>
            <a:ext cx="4572000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权小军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中山大学数据科学与计算机学院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D6A5AA-E6C4-4512-A834-A226A5A52173}"/>
              </a:ext>
            </a:extLst>
          </p:cNvPr>
          <p:cNvCxnSpPr>
            <a:cxnSpLocks/>
          </p:cNvCxnSpPr>
          <p:nvPr/>
        </p:nvCxnSpPr>
        <p:spPr bwMode="auto">
          <a:xfrm>
            <a:off x="2819400" y="3733800"/>
            <a:ext cx="3505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DE64-6CDC-4506-94DD-B669662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97AA28D-02AB-489C-A056-D093F663B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" y="224588"/>
            <a:ext cx="906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chemeClr val="tx1"/>
                </a:solidFill>
              </a:rPr>
              <a:t>How do we have usable meaning in a computer?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72CBE03-40CA-4137-AF86-95B54432BBBD}"/>
              </a:ext>
            </a:extLst>
          </p:cNvPr>
          <p:cNvSpPr/>
          <p:nvPr/>
        </p:nvSpPr>
        <p:spPr>
          <a:xfrm>
            <a:off x="5279136" y="2724912"/>
            <a:ext cx="3331464" cy="3066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3955386-FDCE-4403-9CAB-C904DDA43DA7}"/>
              </a:ext>
            </a:extLst>
          </p:cNvPr>
          <p:cNvSpPr txBox="1"/>
          <p:nvPr/>
        </p:nvSpPr>
        <p:spPr>
          <a:xfrm>
            <a:off x="5372354" y="2857501"/>
            <a:ext cx="278130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24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imSun"/>
                <a:cs typeface="SimSun"/>
              </a:rPr>
              <a:t>[Synset('procyonid.n.01'),  Synset('carnivore.n.01'),  Synset('placental.n.01'),  Synset('mammal.n.01'),  Synset('vertebrate.n.01'),  Synset('chordate.n.01'),  Synset('animal.n.01'),  Synset('organism.n.01'),  Synset('living_thing.n.01'),  Synset('whole.n.02'),</a:t>
            </a: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400" dirty="0">
                <a:latin typeface="SimSun"/>
                <a:cs typeface="SimSun"/>
              </a:rPr>
              <a:t>Synset('object.n.01'),  Synset('physical_entity.n.01'),  Synset('entity.n.01')]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6D0FFB5-73FB-4D10-A0F3-56114862BD87}"/>
              </a:ext>
            </a:extLst>
          </p:cNvPr>
          <p:cNvSpPr/>
          <p:nvPr/>
        </p:nvSpPr>
        <p:spPr>
          <a:xfrm>
            <a:off x="289559" y="2712720"/>
            <a:ext cx="4678680" cy="3066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2922D61-C5EF-48EE-9799-574CB7320581}"/>
              </a:ext>
            </a:extLst>
          </p:cNvPr>
          <p:cNvSpPr txBox="1"/>
          <p:nvPr/>
        </p:nvSpPr>
        <p:spPr>
          <a:xfrm>
            <a:off x="383540" y="2738629"/>
            <a:ext cx="4470400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imSun"/>
                <a:cs typeface="SimSun"/>
              </a:rPr>
              <a:t>noun:</a:t>
            </a:r>
            <a:r>
              <a:rPr sz="1400" spc="-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 marR="2672715">
              <a:lnSpc>
                <a:spcPct val="101400"/>
              </a:lnSpc>
            </a:pPr>
            <a:r>
              <a:rPr sz="1400" dirty="0">
                <a:latin typeface="SimSun"/>
                <a:cs typeface="SimSun"/>
              </a:rPr>
              <a:t>noun:</a:t>
            </a:r>
            <a:r>
              <a:rPr sz="1400" spc="-5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good,</a:t>
            </a:r>
            <a:r>
              <a:rPr sz="1400" spc="-5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goodness  noun: good,</a:t>
            </a:r>
            <a:r>
              <a:rPr sz="1400" spc="-10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goodness</a:t>
            </a:r>
          </a:p>
          <a:p>
            <a:pPr marL="12700">
              <a:lnSpc>
                <a:spcPts val="1610"/>
              </a:lnSpc>
            </a:pPr>
            <a:r>
              <a:rPr sz="1400" dirty="0">
                <a:latin typeface="SimSun"/>
                <a:cs typeface="SimSun"/>
              </a:rPr>
              <a:t>noun: commodity, trade_good,</a:t>
            </a:r>
            <a:r>
              <a:rPr sz="1400" spc="-1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latin typeface="SimSun"/>
                <a:cs typeface="SimSun"/>
              </a:rPr>
              <a:t>adj:</a:t>
            </a:r>
            <a:r>
              <a:rPr sz="1400" spc="-10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 marR="2583815">
              <a:lnSpc>
                <a:spcPct val="101400"/>
              </a:lnSpc>
            </a:pPr>
            <a:r>
              <a:rPr sz="1400" dirty="0">
                <a:latin typeface="SimSun"/>
                <a:cs typeface="SimSun"/>
              </a:rPr>
              <a:t>adj (sat):</a:t>
            </a:r>
            <a:r>
              <a:rPr sz="1400" spc="-7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full,</a:t>
            </a:r>
            <a:r>
              <a:rPr sz="1400" spc="-3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  adj:</a:t>
            </a:r>
            <a:r>
              <a:rPr sz="1400" spc="-1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 marR="5080">
              <a:lnSpc>
                <a:spcPts val="1610"/>
              </a:lnSpc>
              <a:spcBef>
                <a:spcPts val="135"/>
              </a:spcBef>
            </a:pPr>
            <a:r>
              <a:rPr sz="1400" dirty="0">
                <a:latin typeface="SimSun"/>
                <a:cs typeface="SimSun"/>
              </a:rPr>
              <a:t>adj (sat): estimable, good,</a:t>
            </a:r>
            <a:r>
              <a:rPr sz="1400" spc="-8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honorable,</a:t>
            </a:r>
            <a:r>
              <a:rPr sz="1400" spc="-2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respectable  adj (sat): beneficial,</a:t>
            </a:r>
            <a:r>
              <a:rPr sz="1400" spc="-1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>
              <a:lnSpc>
                <a:spcPts val="1635"/>
              </a:lnSpc>
            </a:pPr>
            <a:r>
              <a:rPr sz="1400" dirty="0">
                <a:latin typeface="SimSun"/>
                <a:cs typeface="SimSun"/>
              </a:rPr>
              <a:t>adj (sat):</a:t>
            </a:r>
            <a:r>
              <a:rPr sz="1400" spc="-1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SimSun"/>
                <a:cs typeface="SimSun"/>
              </a:rPr>
              <a:t>adj (sat): good, just,</a:t>
            </a:r>
            <a:r>
              <a:rPr sz="1400" spc="-2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upright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700" dirty="0">
                <a:latin typeface="SimSun"/>
                <a:cs typeface="SimSun"/>
              </a:rPr>
              <a:t>…</a:t>
            </a:r>
            <a:endParaRPr sz="1400" dirty="0">
              <a:latin typeface="SimSun"/>
              <a:cs typeface="SimSun"/>
            </a:endParaRPr>
          </a:p>
          <a:p>
            <a:pPr marL="12700">
              <a:lnSpc>
                <a:spcPts val="1645"/>
              </a:lnSpc>
              <a:spcBef>
                <a:spcPts val="20"/>
              </a:spcBef>
            </a:pPr>
            <a:r>
              <a:rPr sz="1400" dirty="0">
                <a:latin typeface="SimSun"/>
                <a:cs typeface="SimSun"/>
              </a:rPr>
              <a:t>adverb: well,</a:t>
            </a:r>
            <a:r>
              <a:rPr sz="1400" spc="-1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  <a:p>
            <a:pPr marL="12700">
              <a:lnSpc>
                <a:spcPts val="1645"/>
              </a:lnSpc>
            </a:pPr>
            <a:r>
              <a:rPr sz="1400" dirty="0">
                <a:latin typeface="SimSun"/>
                <a:cs typeface="SimSun"/>
              </a:rPr>
              <a:t>adverb: thoroughly, soundly,</a:t>
            </a:r>
            <a:r>
              <a:rPr sz="1400" spc="-1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DEE6DB8-B924-48D8-8FE4-221B5322B34F}"/>
              </a:ext>
            </a:extLst>
          </p:cNvPr>
          <p:cNvSpPr txBox="1"/>
          <p:nvPr/>
        </p:nvSpPr>
        <p:spPr>
          <a:xfrm>
            <a:off x="383540" y="1248410"/>
            <a:ext cx="8074659" cy="13119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Common solution</a:t>
            </a:r>
            <a:r>
              <a:rPr sz="2400" spc="-5" dirty="0">
                <a:latin typeface="Calibri"/>
                <a:cs typeface="Calibri"/>
              </a:rPr>
              <a:t>: Use e.g.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WordNet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thesaurus containing lists  of </a:t>
            </a:r>
            <a:r>
              <a:rPr sz="2400" b="1" spc="-5" dirty="0">
                <a:latin typeface="Calibri"/>
                <a:cs typeface="Calibri"/>
              </a:rPr>
              <a:t>synonym </a:t>
            </a:r>
            <a:r>
              <a:rPr sz="2400" b="1" dirty="0">
                <a:latin typeface="Calibri"/>
                <a:cs typeface="Calibri"/>
              </a:rPr>
              <a:t>sets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b="1" spc="-5" dirty="0">
                <a:latin typeface="Calibri"/>
                <a:cs typeface="Calibri"/>
              </a:rPr>
              <a:t>hypernyms </a:t>
            </a:r>
            <a:r>
              <a:rPr sz="2400" spc="-5" dirty="0">
                <a:latin typeface="Calibri"/>
                <a:cs typeface="Calibri"/>
              </a:rPr>
              <a:t>(“is </a:t>
            </a:r>
            <a:r>
              <a:rPr sz="2400" dirty="0">
                <a:latin typeface="Calibri"/>
                <a:cs typeface="Calibri"/>
              </a:rPr>
              <a:t>a”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relationships).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  <a:tabLst>
                <a:tab pos="4918710" algn="l"/>
              </a:tabLst>
            </a:pPr>
            <a:r>
              <a:rPr sz="1800" i="1" spc="-5" dirty="0">
                <a:latin typeface="Calibri"/>
                <a:cs typeface="Calibri"/>
              </a:rPr>
              <a:t>e.g. </a:t>
            </a:r>
            <a:r>
              <a:rPr sz="1800" i="1" spc="-15" dirty="0">
                <a:latin typeface="Calibri"/>
                <a:cs typeface="Calibri"/>
              </a:rPr>
              <a:t>synonym </a:t>
            </a:r>
            <a:r>
              <a:rPr sz="1800" i="1" spc="-5" dirty="0">
                <a:latin typeface="Calibri"/>
                <a:cs typeface="Calibri"/>
              </a:rPr>
              <a:t>sets</a:t>
            </a:r>
            <a:r>
              <a:rPr sz="1800" i="1" spc="5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containing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“good”:	</a:t>
            </a:r>
            <a:r>
              <a:rPr sz="1800" i="1" spc="-5" dirty="0">
                <a:latin typeface="Calibri"/>
                <a:cs typeface="Calibri"/>
              </a:rPr>
              <a:t>e.g. </a:t>
            </a:r>
            <a:r>
              <a:rPr sz="1800" i="1" spc="-15" dirty="0">
                <a:latin typeface="Calibri"/>
                <a:cs typeface="Calibri"/>
              </a:rPr>
              <a:t>hypernyms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2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“panda”: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356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CAFA0-1A21-40B3-8FAC-933C13B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99B7746-828D-4BDE-9C7B-42580F67D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455" y="254139"/>
            <a:ext cx="84556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Problems </a:t>
            </a:r>
            <a:r>
              <a:rPr dirty="0">
                <a:solidFill>
                  <a:schemeClr val="tx1"/>
                </a:solidFill>
              </a:rPr>
              <a:t>with </a:t>
            </a:r>
            <a:r>
              <a:rPr spc="-5" dirty="0">
                <a:solidFill>
                  <a:schemeClr val="tx1"/>
                </a:solidFill>
              </a:rPr>
              <a:t>resources </a:t>
            </a:r>
            <a:r>
              <a:rPr dirty="0">
                <a:solidFill>
                  <a:schemeClr val="tx1"/>
                </a:solidFill>
              </a:rPr>
              <a:t>like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WordNet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FDD4784-29BD-42D8-96F7-AE6BD927B5E7}"/>
              </a:ext>
            </a:extLst>
          </p:cNvPr>
          <p:cNvSpPr txBox="1"/>
          <p:nvPr/>
        </p:nvSpPr>
        <p:spPr>
          <a:xfrm>
            <a:off x="304800" y="1078425"/>
            <a:ext cx="8013065" cy="534289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Great as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resource </a:t>
            </a:r>
            <a:r>
              <a:rPr sz="2800" dirty="0">
                <a:latin typeface="Calibri"/>
                <a:cs typeface="Calibri"/>
              </a:rPr>
              <a:t>but </a:t>
            </a:r>
            <a:r>
              <a:rPr sz="2800" spc="-5" dirty="0">
                <a:latin typeface="Calibri"/>
                <a:cs typeface="Calibri"/>
              </a:rPr>
              <a:t>missing nuance</a:t>
            </a:r>
            <a:endParaRPr sz="2800" dirty="0">
              <a:latin typeface="Calibri"/>
              <a:cs typeface="Calibri"/>
            </a:endParaRPr>
          </a:p>
          <a:p>
            <a:pPr marL="927100" marR="918844" lvl="1" indent="-457200">
              <a:lnSpc>
                <a:spcPct val="100000"/>
              </a:lnSpc>
              <a:spcBef>
                <a:spcPts val="155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e.g.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“proficient” </a:t>
            </a:r>
            <a:r>
              <a:rPr sz="2400" spc="-5" dirty="0">
                <a:latin typeface="Calibri"/>
                <a:cs typeface="Calibri"/>
              </a:rPr>
              <a:t>is listed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spc="-5" dirty="0">
                <a:latin typeface="Calibri"/>
                <a:cs typeface="Calibri"/>
              </a:rPr>
              <a:t>synonym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“good”</a:t>
            </a:r>
            <a:r>
              <a:rPr sz="2400" spc="-5" dirty="0">
                <a:latin typeface="Calibri"/>
                <a:cs typeface="Calibri"/>
              </a:rPr>
              <a:t>. 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is only correct in some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contexts.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3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Missing </a:t>
            </a:r>
            <a:r>
              <a:rPr sz="2800" spc="-5" dirty="0">
                <a:latin typeface="Calibri"/>
                <a:cs typeface="Calibri"/>
              </a:rPr>
              <a:t>new meanings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words</a:t>
            </a:r>
            <a:endParaRPr sz="2800" dirty="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3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e.g.,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wicked, badass, nifty, wizard, genius, ninja,</a:t>
            </a:r>
            <a:r>
              <a:rPr sz="2400" spc="5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bombest</a:t>
            </a:r>
            <a:endParaRPr sz="2400" dirty="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35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Impossible to </a:t>
            </a:r>
            <a:r>
              <a:rPr sz="2400" dirty="0">
                <a:latin typeface="Calibri"/>
                <a:cs typeface="Calibri"/>
              </a:rPr>
              <a:t>keep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up-to-date!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Subjective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Requires human labor to create 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adapt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2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Can’t compute accurate word similarity </a:t>
            </a:r>
            <a:r>
              <a:rPr sz="2800" dirty="0">
                <a:latin typeface="Wingdings"/>
                <a:cs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321493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6700-20C2-4082-B6E7-421517D3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C5FA-7824-4DFF-BB0B-C44B1EF0B71A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AF3ABA-C920-45D7-97BD-8CB231B644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37902"/>
            <a:ext cx="820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Representing words as discrete</a:t>
            </a:r>
            <a:r>
              <a:rPr spc="1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symbols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4654F11-B298-4015-9A09-FBBE3C8B5D27}"/>
              </a:ext>
            </a:extLst>
          </p:cNvPr>
          <p:cNvSpPr txBox="1"/>
          <p:nvPr/>
        </p:nvSpPr>
        <p:spPr>
          <a:xfrm>
            <a:off x="391746" y="1271017"/>
            <a:ext cx="69551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In traditional NLP, we </a:t>
            </a:r>
            <a:r>
              <a:rPr sz="2400" dirty="0">
                <a:latin typeface="Calibri"/>
                <a:cs typeface="Calibri"/>
              </a:rPr>
              <a:t>regard </a:t>
            </a:r>
            <a:r>
              <a:rPr sz="2400" spc="-5" dirty="0">
                <a:latin typeface="Calibri"/>
                <a:cs typeface="Calibri"/>
              </a:rPr>
              <a:t>words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discrete symbols: 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hotel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conference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motel </a:t>
            </a:r>
            <a:r>
              <a:rPr sz="2400" dirty="0">
                <a:latin typeface="Calibri"/>
                <a:cs typeface="Calibri"/>
              </a:rPr>
              <a:t>– a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localist</a:t>
            </a:r>
            <a:r>
              <a:rPr sz="2400" spc="-2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EAB07BA-B34D-44ED-8DD3-6B0B8CADA31B}"/>
              </a:ext>
            </a:extLst>
          </p:cNvPr>
          <p:cNvSpPr txBox="1"/>
          <p:nvPr/>
        </p:nvSpPr>
        <p:spPr>
          <a:xfrm>
            <a:off x="391746" y="3200400"/>
            <a:ext cx="8204200" cy="230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Words can </a:t>
            </a:r>
            <a:r>
              <a:rPr sz="2400" dirty="0">
                <a:latin typeface="Calibri"/>
                <a:cs typeface="Calibri"/>
              </a:rPr>
              <a:t>be represented by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one-hot</a:t>
            </a:r>
            <a:r>
              <a:rPr sz="2400" spc="-3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vectors:</a:t>
            </a:r>
            <a:endParaRPr sz="2400" dirty="0">
              <a:latin typeface="Calibri"/>
              <a:cs typeface="Calibri"/>
            </a:endParaRPr>
          </a:p>
          <a:p>
            <a:pPr marL="169545" algn="ctr">
              <a:lnSpc>
                <a:spcPct val="100000"/>
              </a:lnSpc>
              <a:spcBef>
                <a:spcPts val="1725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motel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0 0 0 1 0 0 0</a:t>
            </a:r>
            <a:r>
              <a:rPr sz="2400" spc="-24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 dirty="0">
              <a:latin typeface="Calibri"/>
              <a:cs typeface="Calibri"/>
            </a:endParaRPr>
          </a:p>
          <a:p>
            <a:pPr marL="238760" algn="ctr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hotel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1 0 0 0 0 0 0</a:t>
            </a:r>
            <a:r>
              <a:rPr sz="2400" spc="-2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Vector dimension </a:t>
            </a:r>
            <a:r>
              <a:rPr sz="2400" dirty="0">
                <a:latin typeface="Calibri"/>
                <a:cs typeface="Calibri"/>
              </a:rPr>
              <a:t>= number </a:t>
            </a:r>
            <a:r>
              <a:rPr sz="2400" spc="-5" dirty="0">
                <a:latin typeface="Calibri"/>
                <a:cs typeface="Calibri"/>
              </a:rPr>
              <a:t>of words in vocabulary (e.g.,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500,000)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85280E0-6898-4F05-858B-F71732D3F476}"/>
              </a:ext>
            </a:extLst>
          </p:cNvPr>
          <p:cNvSpPr txBox="1"/>
          <p:nvPr/>
        </p:nvSpPr>
        <p:spPr>
          <a:xfrm>
            <a:off x="3385390" y="2480049"/>
            <a:ext cx="2539365" cy="36957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alibri"/>
                <a:cs typeface="Calibri"/>
              </a:rPr>
              <a:t>Means </a:t>
            </a:r>
            <a:r>
              <a:rPr sz="1800" dirty="0">
                <a:latin typeface="Calibri"/>
                <a:cs typeface="Calibri"/>
              </a:rPr>
              <a:t>one 1,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rest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976F39F-368B-4386-BDCC-E6D1D606E931}"/>
              </a:ext>
            </a:extLst>
          </p:cNvPr>
          <p:cNvSpPr/>
          <p:nvPr/>
        </p:nvSpPr>
        <p:spPr>
          <a:xfrm>
            <a:off x="4572000" y="2849381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574" y="359801"/>
                </a:moveTo>
                <a:lnTo>
                  <a:pt x="0" y="359801"/>
                </a:lnTo>
                <a:lnTo>
                  <a:pt x="38100" y="436001"/>
                </a:lnTo>
                <a:lnTo>
                  <a:pt x="69850" y="372501"/>
                </a:lnTo>
                <a:lnTo>
                  <a:pt x="28575" y="372501"/>
                </a:lnTo>
                <a:lnTo>
                  <a:pt x="28574" y="359801"/>
                </a:lnTo>
                <a:close/>
              </a:path>
              <a:path w="76200" h="436244">
                <a:moveTo>
                  <a:pt x="47623" y="0"/>
                </a:moveTo>
                <a:lnTo>
                  <a:pt x="28573" y="0"/>
                </a:lnTo>
                <a:lnTo>
                  <a:pt x="28575" y="372501"/>
                </a:lnTo>
                <a:lnTo>
                  <a:pt x="47625" y="372501"/>
                </a:lnTo>
                <a:lnTo>
                  <a:pt x="47623" y="0"/>
                </a:lnTo>
                <a:close/>
              </a:path>
              <a:path w="76200" h="436244">
                <a:moveTo>
                  <a:pt x="76200" y="359801"/>
                </a:moveTo>
                <a:lnTo>
                  <a:pt x="47624" y="359801"/>
                </a:lnTo>
                <a:lnTo>
                  <a:pt x="47625" y="372501"/>
                </a:lnTo>
                <a:lnTo>
                  <a:pt x="69850" y="372501"/>
                </a:lnTo>
                <a:lnTo>
                  <a:pt x="76200" y="359801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65063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ヒラギノ角ゴ Pro W3" pitchFamily="8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ヒラギノ角ゴ Pro W3" pitchFamily="8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20195</TotalTime>
  <Words>2930</Words>
  <Application>Microsoft Office PowerPoint</Application>
  <PresentationFormat>On-screen Show (4:3)</PresentationFormat>
  <Paragraphs>510</Paragraphs>
  <Slides>60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0" baseType="lpstr">
      <vt:lpstr>ヒラギノ角ゴ Pro W3</vt:lpstr>
      <vt:lpstr>等线</vt:lpstr>
      <vt:lpstr>黑体</vt:lpstr>
      <vt:lpstr>华文中宋</vt:lpstr>
      <vt:lpstr>楷体</vt:lpstr>
      <vt:lpstr>宋体</vt:lpstr>
      <vt:lpstr>宋体</vt:lpstr>
      <vt:lpstr>微软雅黑</vt:lpstr>
      <vt:lpstr>Arial</vt:lpstr>
      <vt:lpstr>Calibri</vt:lpstr>
      <vt:lpstr>Cambria Math</vt:lpstr>
      <vt:lpstr>Corbel</vt:lpstr>
      <vt:lpstr>Eras Bold ITC</vt:lpstr>
      <vt:lpstr>Garamond</vt:lpstr>
      <vt:lpstr>Lucida Sans</vt:lpstr>
      <vt:lpstr>Segoe Print</vt:lpstr>
      <vt:lpstr>Times New Roman</vt:lpstr>
      <vt:lpstr>Trebuchet MS</vt:lpstr>
      <vt:lpstr>Wingdings</vt:lpstr>
      <vt:lpstr>Blank Presentation</vt:lpstr>
      <vt:lpstr>自然语言处理 Natural Language Processing</vt:lpstr>
      <vt:lpstr>PowerPoint Presentation</vt:lpstr>
      <vt:lpstr>PowerPoint Presentation</vt:lpstr>
      <vt:lpstr>PowerPoint Presentation</vt:lpstr>
      <vt:lpstr>PowerPoint Presentation</vt:lpstr>
      <vt:lpstr>How do we have usable meaning in a computer?</vt:lpstr>
      <vt:lpstr>How do we have usable meaning in a computer?</vt:lpstr>
      <vt:lpstr>Problems with resources like WordNet</vt:lpstr>
      <vt:lpstr>Representing words as discrete symbols</vt:lpstr>
      <vt:lpstr>Problem with words as discrete symbols</vt:lpstr>
      <vt:lpstr>Representing words by their context</vt:lpstr>
      <vt:lpstr>Word vectors</vt:lpstr>
      <vt:lpstr>Word vectors</vt:lpstr>
      <vt:lpstr>Word2vec: Overview</vt:lpstr>
      <vt:lpstr>Word2vec: Overview</vt:lpstr>
      <vt:lpstr>Word2vec: Overview</vt:lpstr>
      <vt:lpstr>Word2vec: objective function</vt:lpstr>
      <vt:lpstr>Word2vec: objective function</vt:lpstr>
      <vt:lpstr>Calculating all gradients!</vt:lpstr>
      <vt:lpstr>Word2vec: More details</vt:lpstr>
      <vt:lpstr>Optimization: Gradient Descent</vt:lpstr>
      <vt:lpstr>PowerPoint Presentation</vt:lpstr>
      <vt:lpstr>Representations for a word</vt:lpstr>
      <vt:lpstr>Did we all along have a solution to this problem?</vt:lpstr>
      <vt:lpstr>ELMo: Embeddings from Language Models</vt:lpstr>
      <vt:lpstr>ELMo: Embeddings from Language Models</vt:lpstr>
      <vt:lpstr>PowerPoint Presentation</vt:lpstr>
      <vt:lpstr>ELMo: Weighting of layers</vt:lpstr>
      <vt:lpstr>Let’s scale it up!</vt:lpstr>
      <vt:lpstr>Transformer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Encoder Input</vt:lpstr>
      <vt:lpstr>Complete transformer block</vt:lpstr>
      <vt:lpstr>Complete Encoder</vt:lpstr>
      <vt:lpstr>Transformer Decoder</vt:lpstr>
      <vt:lpstr>PowerPoint Presentation</vt:lpstr>
      <vt:lpstr>PowerPoint Presentation</vt:lpstr>
      <vt:lpstr>BERT</vt:lpstr>
      <vt:lpstr>BERT</vt:lpstr>
      <vt:lpstr>BERT sentence pair encoding</vt:lpstr>
      <vt:lpstr>BERT model architecture and training</vt:lpstr>
      <vt:lpstr>BERT model fine tuning</vt:lpstr>
      <vt:lpstr>BERT model fine tuning</vt:lpstr>
      <vt:lpstr>Rapid Progress from Pre-Training (GLUE benchmark)</vt:lpstr>
      <vt:lpstr>We now have strongly performing,  deep, generic, pre-trained, neural network  stacks for NLP that you can just load– in the same way vision has had (ResNet, etc.)!</vt:lpstr>
      <vt:lpstr>But let’s change the x-axis to compute …</vt:lpstr>
      <vt:lpstr>But let’s change the x-axis to compute …</vt:lpstr>
      <vt:lpstr>More compute, more better?</vt:lpstr>
      <vt:lpstr>Thank you!</vt:lpstr>
    </vt:vector>
  </TitlesOfParts>
  <Company>Kelly Musmanno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Musmanno</dc:creator>
  <cp:lastModifiedBy>Xiaojun Quan</cp:lastModifiedBy>
  <cp:revision>1984</cp:revision>
  <dcterms:created xsi:type="dcterms:W3CDTF">2006-12-06T14:06:58Z</dcterms:created>
  <dcterms:modified xsi:type="dcterms:W3CDTF">2020-10-28T09:18:48Z</dcterms:modified>
</cp:coreProperties>
</file>